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png" ContentType="image/pn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Default Extension="jpg" ContentType="image/jpg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</p:sldIdLst>
  <p:sldSz cx="12192000" cy="6858000"/>
  <p:notesSz cx="12192000" cy="685800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1" i="0">
                <a:solidFill>
                  <a:srgbClr val="FDFDFD"/>
                </a:solidFill>
                <a:latin typeface="Tahoma"/>
                <a:cs typeface="Tahom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1" i="0">
                <a:solidFill>
                  <a:srgbClr val="FDFDFD"/>
                </a:solidFill>
                <a:latin typeface="Tahoma"/>
                <a:cs typeface="Tahom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1" i="0">
                <a:solidFill>
                  <a:srgbClr val="FDFDFD"/>
                </a:solidFill>
                <a:latin typeface="Tahoma"/>
                <a:cs typeface="Tahom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20202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7" name="bg 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4" y="-1523"/>
            <a:ext cx="12192000" cy="5202936"/>
          </a:xfrm>
          <a:prstGeom prst="rect">
            <a:avLst/>
          </a:prstGeom>
        </p:spPr>
      </p:pic>
      <p:sp>
        <p:nvSpPr>
          <p:cNvPr id="18" name="bg object 18"/>
          <p:cNvSpPr/>
          <p:nvPr/>
        </p:nvSpPr>
        <p:spPr>
          <a:xfrm>
            <a:off x="1524" y="-1523"/>
            <a:ext cx="12192000" cy="5203190"/>
          </a:xfrm>
          <a:custGeom>
            <a:avLst/>
            <a:gdLst/>
            <a:ahLst/>
            <a:cxnLst/>
            <a:rect l="l" t="t" r="r" b="b"/>
            <a:pathLst>
              <a:path w="12192000" h="5203190">
                <a:moveTo>
                  <a:pt x="12192000" y="0"/>
                </a:moveTo>
                <a:lnTo>
                  <a:pt x="0" y="0"/>
                </a:lnTo>
                <a:lnTo>
                  <a:pt x="0" y="4904486"/>
                </a:lnTo>
                <a:lnTo>
                  <a:pt x="1996058" y="4904486"/>
                </a:lnTo>
                <a:lnTo>
                  <a:pt x="2377059" y="5190236"/>
                </a:lnTo>
                <a:lnTo>
                  <a:pt x="2385441" y="5193411"/>
                </a:lnTo>
                <a:lnTo>
                  <a:pt x="2398141" y="5198237"/>
                </a:lnTo>
                <a:lnTo>
                  <a:pt x="2410841" y="5202936"/>
                </a:lnTo>
                <a:lnTo>
                  <a:pt x="2421509" y="5202936"/>
                </a:lnTo>
                <a:lnTo>
                  <a:pt x="2434209" y="5202936"/>
                </a:lnTo>
                <a:lnTo>
                  <a:pt x="2444750" y="5198237"/>
                </a:lnTo>
                <a:lnTo>
                  <a:pt x="2457450" y="5193411"/>
                </a:lnTo>
                <a:lnTo>
                  <a:pt x="2465959" y="5190236"/>
                </a:lnTo>
                <a:lnTo>
                  <a:pt x="2846959" y="4904486"/>
                </a:lnTo>
                <a:lnTo>
                  <a:pt x="12192000" y="4904486"/>
                </a:lnTo>
                <a:lnTo>
                  <a:pt x="12192000" y="0"/>
                </a:lnTo>
                <a:close/>
              </a:path>
            </a:pathLst>
          </a:custGeom>
          <a:ln w="9143">
            <a:solidFill>
              <a:srgbClr val="00C5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1" i="0">
                <a:solidFill>
                  <a:srgbClr val="FDFDFD"/>
                </a:solidFill>
                <a:latin typeface="Tahoma"/>
                <a:cs typeface="Tahom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7" Type="http://schemas.openxmlformats.org/officeDocument/2006/relationships/image" Target="../media/image1.png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20202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7" name="bg object 1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524" y="1524"/>
            <a:ext cx="12192000" cy="2185416"/>
          </a:xfrm>
          <a:prstGeom prst="rect">
            <a:avLst/>
          </a:prstGeom>
        </p:spPr>
      </p:pic>
      <p:sp>
        <p:nvSpPr>
          <p:cNvPr id="18" name="bg object 18"/>
          <p:cNvSpPr/>
          <p:nvPr/>
        </p:nvSpPr>
        <p:spPr>
          <a:xfrm>
            <a:off x="1524" y="1524"/>
            <a:ext cx="12192000" cy="2185670"/>
          </a:xfrm>
          <a:custGeom>
            <a:avLst/>
            <a:gdLst/>
            <a:ahLst/>
            <a:cxnLst/>
            <a:rect l="l" t="t" r="r" b="b"/>
            <a:pathLst>
              <a:path w="12192000" h="2185670">
                <a:moveTo>
                  <a:pt x="12192000" y="0"/>
                </a:moveTo>
                <a:lnTo>
                  <a:pt x="0" y="0"/>
                </a:lnTo>
                <a:lnTo>
                  <a:pt x="0" y="1887092"/>
                </a:lnTo>
                <a:lnTo>
                  <a:pt x="1996058" y="1887092"/>
                </a:lnTo>
                <a:lnTo>
                  <a:pt x="2377059" y="2172716"/>
                </a:lnTo>
                <a:lnTo>
                  <a:pt x="2385441" y="2175891"/>
                </a:lnTo>
                <a:lnTo>
                  <a:pt x="2398141" y="2180716"/>
                </a:lnTo>
                <a:lnTo>
                  <a:pt x="2410841" y="2185416"/>
                </a:lnTo>
                <a:lnTo>
                  <a:pt x="2421509" y="2185416"/>
                </a:lnTo>
                <a:lnTo>
                  <a:pt x="2434209" y="2185416"/>
                </a:lnTo>
                <a:lnTo>
                  <a:pt x="2444750" y="2180716"/>
                </a:lnTo>
                <a:lnTo>
                  <a:pt x="2457450" y="2175891"/>
                </a:lnTo>
                <a:lnTo>
                  <a:pt x="2465959" y="2172716"/>
                </a:lnTo>
                <a:lnTo>
                  <a:pt x="2846959" y="1887092"/>
                </a:lnTo>
                <a:lnTo>
                  <a:pt x="12192000" y="1887092"/>
                </a:lnTo>
                <a:lnTo>
                  <a:pt x="12192000" y="0"/>
                </a:lnTo>
                <a:close/>
              </a:path>
            </a:pathLst>
          </a:custGeom>
          <a:ln w="9144">
            <a:solidFill>
              <a:srgbClr val="00C5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88898" y="740740"/>
            <a:ext cx="10206990" cy="75488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1" i="0">
                <a:solidFill>
                  <a:srgbClr val="FDFDFD"/>
                </a:solidFill>
                <a:latin typeface="Tahoma"/>
                <a:cs typeface="Tahom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09600" y="1577340"/>
            <a:ext cx="1097280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26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Relationship Id="rId4" Type="http://schemas.openxmlformats.org/officeDocument/2006/relationships/image" Target="../media/image29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Relationship Id="rId4" Type="http://schemas.openxmlformats.org/officeDocument/2006/relationships/image" Target="../media/image32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Relationship Id="rId4" Type="http://schemas.openxmlformats.org/officeDocument/2006/relationships/image" Target="../media/image35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3" Type="http://schemas.openxmlformats.org/officeDocument/2006/relationships/image" Target="../media/image36.png"/><Relationship Id="rId4" Type="http://schemas.openxmlformats.org/officeDocument/2006/relationships/image" Target="../media/image37.jp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3" Type="http://schemas.openxmlformats.org/officeDocument/2006/relationships/image" Target="../media/image38.png"/><Relationship Id="rId4" Type="http://schemas.openxmlformats.org/officeDocument/2006/relationships/image" Target="../media/image39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Relationship Id="rId3" Type="http://schemas.openxmlformats.org/officeDocument/2006/relationships/image" Target="../media/image41.png"/><Relationship Id="rId4" Type="http://schemas.openxmlformats.org/officeDocument/2006/relationships/image" Target="../media/image42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Relationship Id="rId3" Type="http://schemas.openxmlformats.org/officeDocument/2006/relationships/image" Target="../media/image44.png"/><Relationship Id="rId4" Type="http://schemas.openxmlformats.org/officeDocument/2006/relationships/image" Target="../media/image45.jp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Relationship Id="rId3" Type="http://schemas.openxmlformats.org/officeDocument/2006/relationships/image" Target="../media/image47.png"/><Relationship Id="rId4" Type="http://schemas.openxmlformats.org/officeDocument/2006/relationships/image" Target="../media/image48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Relationship Id="rId3" Type="http://schemas.openxmlformats.org/officeDocument/2006/relationships/image" Target="../media/image50.png"/><Relationship Id="rId4" Type="http://schemas.openxmlformats.org/officeDocument/2006/relationships/image" Target="../media/image51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Relationship Id="rId3" Type="http://schemas.openxmlformats.org/officeDocument/2006/relationships/image" Target="../media/image53.png"/><Relationship Id="rId4" Type="http://schemas.openxmlformats.org/officeDocument/2006/relationships/image" Target="../media/image54.jp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52.png"/><Relationship Id="rId4" Type="http://schemas.openxmlformats.org/officeDocument/2006/relationships/image" Target="../media/image55.png"/><Relationship Id="rId5" Type="http://schemas.openxmlformats.org/officeDocument/2006/relationships/image" Target="../media/image56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7.png"/><Relationship Id="rId3" Type="http://schemas.openxmlformats.org/officeDocument/2006/relationships/image" Target="../media/image58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9.pn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Relationship Id="rId3" Type="http://schemas.openxmlformats.org/officeDocument/2006/relationships/image" Target="../media/image61.png"/><Relationship Id="rId4" Type="http://schemas.openxmlformats.org/officeDocument/2006/relationships/image" Target="../media/image62.pn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3" Type="http://schemas.openxmlformats.org/officeDocument/2006/relationships/image" Target="../media/image63.png"/><Relationship Id="rId4" Type="http://schemas.openxmlformats.org/officeDocument/2006/relationships/image" Target="../media/image64.pn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3" Type="http://schemas.openxmlformats.org/officeDocument/2006/relationships/image" Target="../media/image65.png"/><Relationship Id="rId4" Type="http://schemas.openxmlformats.org/officeDocument/2006/relationships/image" Target="../media/image66.pn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png"/><Relationship Id="rId3" Type="http://schemas.openxmlformats.org/officeDocument/2006/relationships/image" Target="../media/image68.png"/><Relationship Id="rId4" Type="http://schemas.openxmlformats.org/officeDocument/2006/relationships/image" Target="../media/image69.jpg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33.png"/><Relationship Id="rId4" Type="http://schemas.openxmlformats.org/officeDocument/2006/relationships/image" Target="../media/image70.png"/><Relationship Id="rId5" Type="http://schemas.openxmlformats.org/officeDocument/2006/relationships/image" Target="../media/image71.png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72.png"/><Relationship Id="rId5" Type="http://schemas.openxmlformats.org/officeDocument/2006/relationships/image" Target="../media/image73.jp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png"/></Relationships>
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4.png"/></Relationships>

</file>

<file path=ppt/slides/_rels/slide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png"/><Relationship Id="rId3" Type="http://schemas.openxmlformats.org/officeDocument/2006/relationships/image" Target="../media/image76.png"/><Relationship Id="rId4" Type="http://schemas.openxmlformats.org/officeDocument/2006/relationships/image" Target="../media/image77.png"/></Relationships>

</file>

<file path=ppt/slides/_rels/slide3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3" Type="http://schemas.openxmlformats.org/officeDocument/2006/relationships/image" Target="../media/image78.png"/><Relationship Id="rId4" Type="http://schemas.openxmlformats.org/officeDocument/2006/relationships/image" Target="../media/image79.png"/></Relationships>

</file>

<file path=ppt/slides/_rels/slide3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3" Type="http://schemas.openxmlformats.org/officeDocument/2006/relationships/image" Target="../media/image80.png"/><Relationship Id="rId4" Type="http://schemas.openxmlformats.org/officeDocument/2006/relationships/image" Target="../media/image81.png"/></Relationships>

</file>

<file path=ppt/slides/_rels/slide3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2.png"/><Relationship Id="rId3" Type="http://schemas.openxmlformats.org/officeDocument/2006/relationships/image" Target="../media/image83.png"/><Relationship Id="rId4" Type="http://schemas.openxmlformats.org/officeDocument/2006/relationships/image" Target="../media/image84.jpg"/></Relationships>

</file>

<file path=ppt/slides/_rels/slide3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3" Type="http://schemas.openxmlformats.org/officeDocument/2006/relationships/image" Target="../media/image85.png"/><Relationship Id="rId4" Type="http://schemas.openxmlformats.org/officeDocument/2006/relationships/image" Target="../media/image86.png"/></Relationships>

</file>

<file path=ppt/slides/_rels/slide3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7.png"/><Relationship Id="rId3" Type="http://schemas.openxmlformats.org/officeDocument/2006/relationships/image" Target="../media/image88.png"/><Relationship Id="rId4" Type="http://schemas.openxmlformats.org/officeDocument/2006/relationships/image" Target="../media/image89.jpg"/></Relationships>

</file>

<file path=ppt/slides/_rels/slide3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33.png"/><Relationship Id="rId4" Type="http://schemas.openxmlformats.org/officeDocument/2006/relationships/image" Target="../media/image90.png"/></Relationships>

</file>

<file path=ppt/slides/_rels/slide3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1.png"/><Relationship Id="rId3" Type="http://schemas.openxmlformats.org/officeDocument/2006/relationships/image" Target="../media/image92.png"/></Relationships>

</file>

<file path=ppt/slides/_rels/slide3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3.png"/><Relationship Id="rId3" Type="http://schemas.openxmlformats.org/officeDocument/2006/relationships/image" Target="../media/image94.png"/><Relationship Id="rId4" Type="http://schemas.openxmlformats.org/officeDocument/2006/relationships/image" Target="../media/image95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9.png"/><Relationship Id="rId4" Type="http://schemas.openxmlformats.org/officeDocument/2006/relationships/image" Target="../media/image10.png"/></Relationships>

</file>

<file path=ppt/slides/_rels/slide4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6.png"/><Relationship Id="rId3" Type="http://schemas.openxmlformats.org/officeDocument/2006/relationships/image" Target="../media/image97.png"/></Relationships>

</file>

<file path=ppt/slides/_rels/slide4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Relationship Id="rId3" Type="http://schemas.openxmlformats.org/officeDocument/2006/relationships/image" Target="../media/image98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17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image" Target="../media/image20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image" Target="../media/image23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20202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-3238" y="-6286"/>
            <a:ext cx="12201525" cy="5212715"/>
            <a:chOff x="-3238" y="-6286"/>
            <a:chExt cx="12201525" cy="5212715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24" y="-1524"/>
              <a:ext cx="12192000" cy="5202936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1524" y="-1524"/>
              <a:ext cx="12192000" cy="5203190"/>
            </a:xfrm>
            <a:custGeom>
              <a:avLst/>
              <a:gdLst/>
              <a:ahLst/>
              <a:cxnLst/>
              <a:rect l="l" t="t" r="r" b="b"/>
              <a:pathLst>
                <a:path w="12192000" h="5203190">
                  <a:moveTo>
                    <a:pt x="12192000" y="0"/>
                  </a:moveTo>
                  <a:lnTo>
                    <a:pt x="0" y="0"/>
                  </a:lnTo>
                  <a:lnTo>
                    <a:pt x="0" y="4904486"/>
                  </a:lnTo>
                  <a:lnTo>
                    <a:pt x="1996058" y="4904486"/>
                  </a:lnTo>
                  <a:lnTo>
                    <a:pt x="2377059" y="5190236"/>
                  </a:lnTo>
                  <a:lnTo>
                    <a:pt x="2385441" y="5193411"/>
                  </a:lnTo>
                  <a:lnTo>
                    <a:pt x="2398141" y="5198237"/>
                  </a:lnTo>
                  <a:lnTo>
                    <a:pt x="2410841" y="5202936"/>
                  </a:lnTo>
                  <a:lnTo>
                    <a:pt x="2421509" y="5202936"/>
                  </a:lnTo>
                  <a:lnTo>
                    <a:pt x="2434209" y="5202936"/>
                  </a:lnTo>
                  <a:lnTo>
                    <a:pt x="2444750" y="5198237"/>
                  </a:lnTo>
                  <a:lnTo>
                    <a:pt x="2457450" y="5193411"/>
                  </a:lnTo>
                  <a:lnTo>
                    <a:pt x="2465959" y="5190236"/>
                  </a:lnTo>
                  <a:lnTo>
                    <a:pt x="2846959" y="4904486"/>
                  </a:lnTo>
                  <a:lnTo>
                    <a:pt x="12192000" y="4904486"/>
                  </a:lnTo>
                  <a:lnTo>
                    <a:pt x="12192000" y="0"/>
                  </a:lnTo>
                  <a:close/>
                </a:path>
              </a:pathLst>
            </a:custGeom>
            <a:ln w="9143">
              <a:solidFill>
                <a:srgbClr val="00C5BA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35864" y="2042159"/>
              <a:ext cx="10654030" cy="2598166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888898" y="2277516"/>
            <a:ext cx="9754870" cy="84963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5400"/>
              <a:t>Лабораторная</a:t>
            </a:r>
            <a:r>
              <a:rPr dirty="0" sz="5400" spc="5"/>
              <a:t> </a:t>
            </a:r>
            <a:r>
              <a:rPr dirty="0" sz="5400" spc="180"/>
              <a:t>работа</a:t>
            </a:r>
            <a:r>
              <a:rPr dirty="0" sz="5400" spc="50"/>
              <a:t> </a:t>
            </a:r>
            <a:r>
              <a:rPr dirty="0" sz="5400" spc="-530"/>
              <a:t>№16</a:t>
            </a:r>
            <a:endParaRPr sz="5400"/>
          </a:p>
        </p:txBody>
      </p:sp>
      <p:sp>
        <p:nvSpPr>
          <p:cNvPr id="8" name="object 8" descr=""/>
          <p:cNvSpPr txBox="1"/>
          <p:nvPr/>
        </p:nvSpPr>
        <p:spPr>
          <a:xfrm>
            <a:off x="888898" y="3930472"/>
            <a:ext cx="3518535" cy="4540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2800" spc="-45" b="1">
                <a:solidFill>
                  <a:srgbClr val="FDFDFD"/>
                </a:solidFill>
                <a:latin typeface="Tahoma"/>
                <a:cs typeface="Tahoma"/>
              </a:rPr>
              <a:t>Программный</a:t>
            </a:r>
            <a:r>
              <a:rPr dirty="0" sz="2800" spc="-120" b="1">
                <a:solidFill>
                  <a:srgbClr val="FDFDFD"/>
                </a:solidFill>
                <a:latin typeface="Tahoma"/>
                <a:cs typeface="Tahoma"/>
              </a:rPr>
              <a:t> </a:t>
            </a:r>
            <a:r>
              <a:rPr dirty="0" sz="2800" spc="-275" b="1">
                <a:solidFill>
                  <a:srgbClr val="FDFDFD"/>
                </a:solidFill>
                <a:latin typeface="Tahoma"/>
                <a:cs typeface="Tahoma"/>
              </a:rPr>
              <a:t>RAID</a:t>
            </a:r>
            <a:endParaRPr sz="2800">
              <a:latin typeface="Tahoma"/>
              <a:cs typeface="Tahoma"/>
            </a:endParaRPr>
          </a:p>
        </p:txBody>
      </p:sp>
      <p:pic>
        <p:nvPicPr>
          <p:cNvPr id="9" name="object 9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92023" y="5184584"/>
            <a:ext cx="2900045" cy="1394333"/>
          </a:xfrm>
          <a:prstGeom prst="rect">
            <a:avLst/>
          </a:prstGeom>
        </p:spPr>
      </p:pic>
      <p:sp>
        <p:nvSpPr>
          <p:cNvPr id="10" name="object 10" descr=""/>
          <p:cNvSpPr txBox="1"/>
          <p:nvPr/>
        </p:nvSpPr>
        <p:spPr>
          <a:xfrm>
            <a:off x="370433" y="5160111"/>
            <a:ext cx="2546350" cy="12426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47900"/>
              </a:lnSpc>
              <a:spcBef>
                <a:spcPts val="100"/>
              </a:spcBef>
            </a:pPr>
            <a:r>
              <a:rPr dirty="0" sz="1800" spc="-65">
                <a:solidFill>
                  <a:srgbClr val="FFFFFF"/>
                </a:solidFill>
                <a:latin typeface="Verdana"/>
                <a:cs typeface="Verdana"/>
              </a:rPr>
              <a:t>Ко</a:t>
            </a:r>
            <a:r>
              <a:rPr dirty="0" sz="1800" spc="-1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50">
                <a:solidFill>
                  <a:srgbClr val="FFFFFF"/>
                </a:solidFill>
                <a:latin typeface="Verdana"/>
                <a:cs typeface="Verdana"/>
              </a:rPr>
              <a:t>Антон</a:t>
            </a:r>
            <a:r>
              <a:rPr dirty="0" sz="1800" spc="-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75">
                <a:solidFill>
                  <a:srgbClr val="FFFFFF"/>
                </a:solidFill>
                <a:latin typeface="Verdana"/>
                <a:cs typeface="Verdana"/>
              </a:rPr>
              <a:t>Геннадьевич </a:t>
            </a:r>
            <a:r>
              <a:rPr dirty="0" sz="1800" spc="-55">
                <a:solidFill>
                  <a:srgbClr val="FFFFFF"/>
                </a:solidFill>
                <a:latin typeface="Verdana"/>
                <a:cs typeface="Verdana"/>
              </a:rPr>
              <a:t>1132221551</a:t>
            </a:r>
            <a:endParaRPr sz="18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030"/>
              </a:spcBef>
            </a:pPr>
            <a:r>
              <a:rPr dirty="0" sz="1800" spc="-90">
                <a:solidFill>
                  <a:srgbClr val="FFFFFF"/>
                </a:solidFill>
                <a:latin typeface="Verdana"/>
                <a:cs typeface="Verdana"/>
              </a:rPr>
              <a:t>НПИбд-</a:t>
            </a:r>
            <a:r>
              <a:rPr dirty="0" sz="1800" spc="-185">
                <a:solidFill>
                  <a:srgbClr val="FFFFFF"/>
                </a:solidFill>
                <a:latin typeface="Verdana"/>
                <a:cs typeface="Verdana"/>
              </a:rPr>
              <a:t>02-</a:t>
            </a:r>
            <a:r>
              <a:rPr dirty="0" sz="1800" spc="-25">
                <a:solidFill>
                  <a:srgbClr val="FFFFFF"/>
                </a:solidFill>
                <a:latin typeface="Verdana"/>
                <a:cs typeface="Verdana"/>
              </a:rPr>
              <a:t>23</a:t>
            </a:r>
            <a:endParaRPr sz="18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2544" y="554786"/>
            <a:ext cx="4618989" cy="117177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pc="-10"/>
              <a:t>Проверка</a:t>
            </a:r>
            <a:r>
              <a:rPr dirty="0" spc="-270"/>
              <a:t> </a:t>
            </a:r>
            <a:r>
              <a:rPr dirty="0" spc="-20"/>
              <a:t>типа</a:t>
            </a:r>
          </a:p>
        </p:txBody>
      </p:sp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34568" y="3685095"/>
            <a:ext cx="4015485" cy="775525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897737" y="3783838"/>
            <a:ext cx="3638550" cy="514984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600">
                <a:solidFill>
                  <a:srgbClr val="00C5BA"/>
                </a:solidFill>
                <a:latin typeface="Arial MT"/>
                <a:cs typeface="Arial MT"/>
              </a:rPr>
              <a:t>🞅</a:t>
            </a:r>
            <a:r>
              <a:rPr dirty="0" sz="1600" b="1">
                <a:solidFill>
                  <a:srgbClr val="FFFFFF"/>
                </a:solidFill>
                <a:latin typeface="Tahoma"/>
                <a:cs typeface="Tahoma"/>
              </a:rPr>
              <a:t>Рис.</a:t>
            </a:r>
            <a:r>
              <a:rPr dirty="0" sz="1600" spc="5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00" spc="-100" b="1">
                <a:solidFill>
                  <a:srgbClr val="FFFFFF"/>
                </a:solidFill>
                <a:latin typeface="Tahoma"/>
                <a:cs typeface="Tahoma"/>
              </a:rPr>
              <a:t>2.5.</a:t>
            </a:r>
            <a:r>
              <a:rPr dirty="0" sz="1600" spc="4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00">
                <a:solidFill>
                  <a:srgbClr val="FFFFFF"/>
                </a:solidFill>
                <a:latin typeface="Verdana"/>
                <a:cs typeface="Verdana"/>
              </a:rPr>
              <a:t>Проверка</a:t>
            </a:r>
            <a:r>
              <a:rPr dirty="0" sz="1600" spc="-1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30">
                <a:solidFill>
                  <a:srgbClr val="FFFFFF"/>
                </a:solidFill>
                <a:latin typeface="Verdana"/>
                <a:cs typeface="Verdana"/>
              </a:rPr>
              <a:t>текущего</a:t>
            </a:r>
            <a:r>
              <a:rPr dirty="0" sz="1600" spc="-13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100">
                <a:solidFill>
                  <a:srgbClr val="FFFFFF"/>
                </a:solidFill>
                <a:latin typeface="Verdana"/>
                <a:cs typeface="Verdana"/>
              </a:rPr>
              <a:t>типа</a:t>
            </a:r>
            <a:endParaRPr sz="16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1600" spc="-45">
                <a:solidFill>
                  <a:srgbClr val="FFFFFF"/>
                </a:solidFill>
                <a:latin typeface="Verdana"/>
                <a:cs typeface="Verdana"/>
              </a:rPr>
              <a:t>созданных</a:t>
            </a:r>
            <a:r>
              <a:rPr dirty="0" sz="1600" spc="-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Verdana"/>
                <a:cs typeface="Verdana"/>
              </a:rPr>
              <a:t>разделов.</a:t>
            </a:r>
            <a:endParaRPr sz="1600">
              <a:latin typeface="Verdana"/>
              <a:cs typeface="Verdana"/>
            </a:endParaRPr>
          </a:p>
        </p:txBody>
      </p:sp>
      <p:grpSp>
        <p:nvGrpSpPr>
          <p:cNvPr id="6" name="object 6" descr=""/>
          <p:cNvGrpSpPr/>
          <p:nvPr/>
        </p:nvGrpSpPr>
        <p:grpSpPr>
          <a:xfrm>
            <a:off x="5093208" y="2913888"/>
            <a:ext cx="6294755" cy="2715895"/>
            <a:chOff x="5093208" y="2913888"/>
            <a:chExt cx="6294755" cy="2715895"/>
          </a:xfrm>
        </p:grpSpPr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02352" y="2923032"/>
              <a:ext cx="6275832" cy="2697479"/>
            </a:xfrm>
            <a:prstGeom prst="rect">
              <a:avLst/>
            </a:prstGeom>
          </p:spPr>
        </p:pic>
        <p:sp>
          <p:nvSpPr>
            <p:cNvPr id="8" name="object 8" descr=""/>
            <p:cNvSpPr/>
            <p:nvPr/>
          </p:nvSpPr>
          <p:spPr>
            <a:xfrm>
              <a:off x="5097780" y="2918460"/>
              <a:ext cx="6285865" cy="2707005"/>
            </a:xfrm>
            <a:custGeom>
              <a:avLst/>
              <a:gdLst/>
              <a:ahLst/>
              <a:cxnLst/>
              <a:rect l="l" t="t" r="r" b="b"/>
              <a:pathLst>
                <a:path w="6285865" h="2707004">
                  <a:moveTo>
                    <a:pt x="109093" y="0"/>
                  </a:moveTo>
                  <a:lnTo>
                    <a:pt x="6176137" y="0"/>
                  </a:lnTo>
                  <a:lnTo>
                    <a:pt x="6197981" y="2031"/>
                  </a:lnTo>
                  <a:lnTo>
                    <a:pt x="6237224" y="18668"/>
                  </a:lnTo>
                  <a:lnTo>
                    <a:pt x="6266688" y="48005"/>
                  </a:lnTo>
                  <a:lnTo>
                    <a:pt x="6283325" y="87375"/>
                  </a:lnTo>
                  <a:lnTo>
                    <a:pt x="6285357" y="109092"/>
                  </a:lnTo>
                  <a:lnTo>
                    <a:pt x="6285357" y="2597912"/>
                  </a:lnTo>
                  <a:lnTo>
                    <a:pt x="6276594" y="2640076"/>
                  </a:lnTo>
                  <a:lnTo>
                    <a:pt x="6253480" y="2674823"/>
                  </a:lnTo>
                  <a:lnTo>
                    <a:pt x="6218682" y="2698026"/>
                  </a:lnTo>
                  <a:lnTo>
                    <a:pt x="6176137" y="2706700"/>
                  </a:lnTo>
                  <a:lnTo>
                    <a:pt x="109093" y="2706700"/>
                  </a:lnTo>
                  <a:lnTo>
                    <a:pt x="66675" y="2698026"/>
                  </a:lnTo>
                  <a:lnTo>
                    <a:pt x="31877" y="2674823"/>
                  </a:lnTo>
                  <a:lnTo>
                    <a:pt x="8636" y="2640076"/>
                  </a:lnTo>
                  <a:lnTo>
                    <a:pt x="0" y="2597912"/>
                  </a:lnTo>
                  <a:lnTo>
                    <a:pt x="0" y="109092"/>
                  </a:lnTo>
                  <a:lnTo>
                    <a:pt x="8636" y="66675"/>
                  </a:lnTo>
                  <a:lnTo>
                    <a:pt x="31877" y="31876"/>
                  </a:lnTo>
                  <a:lnTo>
                    <a:pt x="66675" y="8636"/>
                  </a:lnTo>
                  <a:lnTo>
                    <a:pt x="109093" y="0"/>
                  </a:lnTo>
                  <a:close/>
                </a:path>
              </a:pathLst>
            </a:custGeom>
            <a:ln w="9144">
              <a:solidFill>
                <a:srgbClr val="00C5B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2544" y="554786"/>
            <a:ext cx="3262629" cy="117177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88898" y="740740"/>
            <a:ext cx="2574925" cy="636905"/>
          </a:xfrm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pc="-50"/>
              <a:t>Партиции</a:t>
            </a:r>
          </a:p>
        </p:txBody>
      </p:sp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34568" y="3319271"/>
            <a:ext cx="3930141" cy="1507108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897737" y="3418078"/>
            <a:ext cx="3556000" cy="124650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dirty="0" sz="1600">
                <a:solidFill>
                  <a:srgbClr val="00C5BA"/>
                </a:solidFill>
                <a:latin typeface="Arial MT"/>
                <a:cs typeface="Arial MT"/>
              </a:rPr>
              <a:t>🞅</a:t>
            </a:r>
            <a:r>
              <a:rPr dirty="0" sz="1600" b="1">
                <a:solidFill>
                  <a:srgbClr val="FFFFFF"/>
                </a:solidFill>
                <a:latin typeface="Tahoma"/>
                <a:cs typeface="Tahoma"/>
              </a:rPr>
              <a:t>Рис.</a:t>
            </a:r>
            <a:r>
              <a:rPr dirty="0" sz="1600" spc="5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00" spc="-100" b="1">
                <a:solidFill>
                  <a:srgbClr val="FFFFFF"/>
                </a:solidFill>
                <a:latin typeface="Tahoma"/>
                <a:cs typeface="Tahoma"/>
              </a:rPr>
              <a:t>2.6.</a:t>
            </a:r>
            <a:r>
              <a:rPr dirty="0" sz="1600" spc="3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00" spc="60">
                <a:solidFill>
                  <a:srgbClr val="FFFFFF"/>
                </a:solidFill>
                <a:latin typeface="Verdana"/>
                <a:cs typeface="Verdana"/>
              </a:rPr>
              <a:t>Просмотр</a:t>
            </a:r>
            <a:r>
              <a:rPr dirty="0" sz="1600" spc="-12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Verdana"/>
                <a:cs typeface="Verdana"/>
              </a:rPr>
              <a:t>типов </a:t>
            </a:r>
            <a:r>
              <a:rPr dirty="0" sz="1600" spc="-45">
                <a:solidFill>
                  <a:srgbClr val="FFFFFF"/>
                </a:solidFill>
                <a:latin typeface="Verdana"/>
                <a:cs typeface="Verdana"/>
              </a:rPr>
              <a:t>партиций,</a:t>
            </a:r>
            <a:r>
              <a:rPr dirty="0" sz="1600" spc="-12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Verdana"/>
                <a:cs typeface="Verdana"/>
              </a:rPr>
              <a:t>относящиеся</a:t>
            </a:r>
            <a:r>
              <a:rPr dirty="0" sz="1600" spc="-12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160">
                <a:solidFill>
                  <a:srgbClr val="FFFFFF"/>
                </a:solidFill>
                <a:latin typeface="Verdana"/>
                <a:cs typeface="Verdana"/>
              </a:rPr>
              <a:t>к</a:t>
            </a:r>
            <a:r>
              <a:rPr dirty="0" sz="1600" spc="-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20">
                <a:solidFill>
                  <a:srgbClr val="FFFFFF"/>
                </a:solidFill>
                <a:latin typeface="Verdana"/>
                <a:cs typeface="Verdana"/>
              </a:rPr>
              <a:t>RAID, </a:t>
            </a:r>
            <a:r>
              <a:rPr dirty="0" sz="1600" spc="-35">
                <a:solidFill>
                  <a:srgbClr val="FFFFFF"/>
                </a:solidFill>
                <a:latin typeface="Verdana"/>
                <a:cs typeface="Verdana"/>
              </a:rPr>
              <a:t>которые</a:t>
            </a:r>
            <a:r>
              <a:rPr dirty="0" sz="1600" spc="-15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65">
                <a:solidFill>
                  <a:srgbClr val="FFFFFF"/>
                </a:solidFill>
                <a:latin typeface="Verdana"/>
                <a:cs typeface="Verdana"/>
              </a:rPr>
              <a:t>можно</a:t>
            </a:r>
            <a:r>
              <a:rPr dirty="0" sz="1600" spc="-11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70">
                <a:solidFill>
                  <a:srgbClr val="FFFFFF"/>
                </a:solidFill>
                <a:latin typeface="Verdana"/>
                <a:cs typeface="Verdana"/>
              </a:rPr>
              <a:t>задать.</a:t>
            </a:r>
            <a:r>
              <a:rPr dirty="0" sz="1600" spc="-1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Verdana"/>
                <a:cs typeface="Verdana"/>
              </a:rPr>
              <a:t>Установка </a:t>
            </a:r>
            <a:r>
              <a:rPr dirty="0" sz="1600" spc="-55">
                <a:solidFill>
                  <a:srgbClr val="FFFFFF"/>
                </a:solidFill>
                <a:latin typeface="Verdana"/>
                <a:cs typeface="Verdana"/>
              </a:rPr>
              <a:t>типа</a:t>
            </a:r>
            <a:r>
              <a:rPr dirty="0" sz="1600" spc="-12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20">
                <a:solidFill>
                  <a:srgbClr val="FFFFFF"/>
                </a:solidFill>
                <a:latin typeface="Verdana"/>
                <a:cs typeface="Verdana"/>
              </a:rPr>
              <a:t>разделов</a:t>
            </a:r>
            <a:r>
              <a:rPr dirty="0" sz="1600" spc="-1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204">
                <a:solidFill>
                  <a:srgbClr val="FFFFFF"/>
                </a:solidFill>
                <a:latin typeface="Verdana"/>
                <a:cs typeface="Verdana"/>
              </a:rPr>
              <a:t>в</a:t>
            </a:r>
            <a:r>
              <a:rPr dirty="0" sz="1600" spc="-10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105">
                <a:solidFill>
                  <a:srgbClr val="FFFFFF"/>
                </a:solidFill>
                <a:latin typeface="Verdana"/>
                <a:cs typeface="Verdana"/>
              </a:rPr>
              <a:t>Linux</a:t>
            </a:r>
            <a:r>
              <a:rPr dirty="0" sz="1600" spc="-15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20">
                <a:solidFill>
                  <a:srgbClr val="FFFFFF"/>
                </a:solidFill>
                <a:latin typeface="Verdana"/>
                <a:cs typeface="Verdana"/>
              </a:rPr>
              <a:t>raid </a:t>
            </a:r>
            <a:r>
              <a:rPr dirty="0" sz="1600" spc="-10">
                <a:solidFill>
                  <a:srgbClr val="FFFFFF"/>
                </a:solidFill>
                <a:latin typeface="Verdana"/>
                <a:cs typeface="Verdana"/>
              </a:rPr>
              <a:t>autodetect.</a:t>
            </a:r>
            <a:endParaRPr sz="1600">
              <a:latin typeface="Verdana"/>
              <a:cs typeface="Verdana"/>
            </a:endParaRPr>
          </a:p>
        </p:txBody>
      </p:sp>
      <p:grpSp>
        <p:nvGrpSpPr>
          <p:cNvPr id="6" name="object 6" descr=""/>
          <p:cNvGrpSpPr/>
          <p:nvPr/>
        </p:nvGrpSpPr>
        <p:grpSpPr>
          <a:xfrm>
            <a:off x="5093208" y="3273552"/>
            <a:ext cx="6294755" cy="1997075"/>
            <a:chOff x="5093208" y="3273552"/>
            <a:chExt cx="6294755" cy="1997075"/>
          </a:xfrm>
        </p:grpSpPr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02352" y="3282696"/>
              <a:ext cx="6275832" cy="1978152"/>
            </a:xfrm>
            <a:prstGeom prst="rect">
              <a:avLst/>
            </a:prstGeom>
          </p:spPr>
        </p:pic>
        <p:sp>
          <p:nvSpPr>
            <p:cNvPr id="8" name="object 8" descr=""/>
            <p:cNvSpPr/>
            <p:nvPr/>
          </p:nvSpPr>
          <p:spPr>
            <a:xfrm>
              <a:off x="5097780" y="3278124"/>
              <a:ext cx="6285865" cy="1987550"/>
            </a:xfrm>
            <a:custGeom>
              <a:avLst/>
              <a:gdLst/>
              <a:ahLst/>
              <a:cxnLst/>
              <a:rect l="l" t="t" r="r" b="b"/>
              <a:pathLst>
                <a:path w="6285865" h="1987550">
                  <a:moveTo>
                    <a:pt x="81280" y="0"/>
                  </a:moveTo>
                  <a:lnTo>
                    <a:pt x="6203950" y="0"/>
                  </a:lnTo>
                  <a:lnTo>
                    <a:pt x="6220206" y="1650"/>
                  </a:lnTo>
                  <a:lnTo>
                    <a:pt x="6261354" y="24002"/>
                  </a:lnTo>
                  <a:lnTo>
                    <a:pt x="6283706" y="65150"/>
                  </a:lnTo>
                  <a:lnTo>
                    <a:pt x="6285357" y="81279"/>
                  </a:lnTo>
                  <a:lnTo>
                    <a:pt x="6285357" y="1906651"/>
                  </a:lnTo>
                  <a:lnTo>
                    <a:pt x="6271387" y="1951863"/>
                  </a:lnTo>
                  <a:lnTo>
                    <a:pt x="6235319" y="1981327"/>
                  </a:lnTo>
                  <a:lnTo>
                    <a:pt x="6203950" y="1987550"/>
                  </a:lnTo>
                  <a:lnTo>
                    <a:pt x="81280" y="1987550"/>
                  </a:lnTo>
                  <a:lnTo>
                    <a:pt x="36068" y="1973707"/>
                  </a:lnTo>
                  <a:lnTo>
                    <a:pt x="6350" y="1937893"/>
                  </a:lnTo>
                  <a:lnTo>
                    <a:pt x="0" y="1906651"/>
                  </a:lnTo>
                  <a:lnTo>
                    <a:pt x="0" y="81279"/>
                  </a:lnTo>
                  <a:lnTo>
                    <a:pt x="13843" y="36067"/>
                  </a:lnTo>
                  <a:lnTo>
                    <a:pt x="50037" y="6350"/>
                  </a:lnTo>
                  <a:lnTo>
                    <a:pt x="81280" y="0"/>
                  </a:lnTo>
                  <a:close/>
                </a:path>
              </a:pathLst>
            </a:custGeom>
            <a:ln w="9144">
              <a:solidFill>
                <a:srgbClr val="00C5B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2544" y="554786"/>
            <a:ext cx="4475733" cy="117177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pc="95"/>
              <a:t>Массив</a:t>
            </a:r>
            <a:r>
              <a:rPr dirty="0" spc="-70"/>
              <a:t> </a:t>
            </a:r>
            <a:r>
              <a:rPr dirty="0" spc="-365"/>
              <a:t>RAID</a:t>
            </a:r>
            <a:r>
              <a:rPr dirty="0" spc="-60"/>
              <a:t> </a:t>
            </a:r>
            <a:r>
              <a:rPr dirty="0" spc="-360"/>
              <a:t>1</a:t>
            </a:r>
          </a:p>
        </p:txBody>
      </p:sp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34568" y="3685095"/>
            <a:ext cx="4012564" cy="775525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897737" y="3783838"/>
            <a:ext cx="3633470" cy="514984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600">
                <a:solidFill>
                  <a:srgbClr val="00C5BA"/>
                </a:solidFill>
                <a:latin typeface="Arial MT"/>
                <a:cs typeface="Arial MT"/>
              </a:rPr>
              <a:t>🞅</a:t>
            </a:r>
            <a:r>
              <a:rPr dirty="0" sz="1600" b="1">
                <a:solidFill>
                  <a:srgbClr val="FFFFFF"/>
                </a:solidFill>
                <a:latin typeface="Tahoma"/>
                <a:cs typeface="Tahoma"/>
              </a:rPr>
              <a:t>Рис.</a:t>
            </a:r>
            <a:r>
              <a:rPr dirty="0" sz="1600" spc="7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00" spc="-100" b="1">
                <a:solidFill>
                  <a:srgbClr val="FFFFFF"/>
                </a:solidFill>
                <a:latin typeface="Tahoma"/>
                <a:cs typeface="Tahoma"/>
              </a:rPr>
              <a:t>2.7.</a:t>
            </a:r>
            <a:r>
              <a:rPr dirty="0" sz="1600" spc="5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00">
                <a:solidFill>
                  <a:srgbClr val="FFFFFF"/>
                </a:solidFill>
                <a:latin typeface="Verdana"/>
                <a:cs typeface="Verdana"/>
              </a:rPr>
              <a:t>Создание</a:t>
            </a:r>
            <a:r>
              <a:rPr dirty="0" sz="1600" spc="-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90">
                <a:solidFill>
                  <a:srgbClr val="FFFFFF"/>
                </a:solidFill>
                <a:latin typeface="Verdana"/>
                <a:cs typeface="Verdana"/>
              </a:rPr>
              <a:t>массива</a:t>
            </a:r>
            <a:r>
              <a:rPr dirty="0" sz="1600" spc="-2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180">
                <a:solidFill>
                  <a:srgbClr val="FFFFFF"/>
                </a:solidFill>
                <a:latin typeface="Verdana"/>
                <a:cs typeface="Verdana"/>
              </a:rPr>
              <a:t>RAID</a:t>
            </a:r>
            <a:endParaRPr sz="16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1600" spc="-125">
                <a:solidFill>
                  <a:srgbClr val="FFFFFF"/>
                </a:solidFill>
                <a:latin typeface="Verdana"/>
                <a:cs typeface="Verdana"/>
              </a:rPr>
              <a:t>1</a:t>
            </a:r>
            <a:r>
              <a:rPr dirty="0" sz="1600" spc="-114">
                <a:solidFill>
                  <a:srgbClr val="FFFFFF"/>
                </a:solidFill>
                <a:latin typeface="Verdana"/>
                <a:cs typeface="Verdana"/>
              </a:rPr>
              <a:t> из</a:t>
            </a:r>
            <a:r>
              <a:rPr dirty="0" sz="1600" spc="-10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135">
                <a:solidFill>
                  <a:srgbClr val="FFFFFF"/>
                </a:solidFill>
                <a:latin typeface="Verdana"/>
                <a:cs typeface="Verdana"/>
              </a:rPr>
              <a:t>двух</a:t>
            </a:r>
            <a:r>
              <a:rPr dirty="0" sz="1600" spc="-14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Verdana"/>
                <a:cs typeface="Verdana"/>
              </a:rPr>
              <a:t>дисков.</a:t>
            </a:r>
            <a:endParaRPr sz="1600">
              <a:latin typeface="Verdana"/>
              <a:cs typeface="Verdana"/>
            </a:endParaRPr>
          </a:p>
        </p:txBody>
      </p:sp>
      <p:grpSp>
        <p:nvGrpSpPr>
          <p:cNvPr id="6" name="object 6" descr=""/>
          <p:cNvGrpSpPr/>
          <p:nvPr/>
        </p:nvGrpSpPr>
        <p:grpSpPr>
          <a:xfrm>
            <a:off x="5093208" y="3627120"/>
            <a:ext cx="6294755" cy="1289685"/>
            <a:chOff x="5093208" y="3627120"/>
            <a:chExt cx="6294755" cy="1289685"/>
          </a:xfrm>
        </p:grpSpPr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02352" y="3636264"/>
              <a:ext cx="6275832" cy="1271016"/>
            </a:xfrm>
            <a:prstGeom prst="rect">
              <a:avLst/>
            </a:prstGeom>
          </p:spPr>
        </p:pic>
        <p:sp>
          <p:nvSpPr>
            <p:cNvPr id="8" name="object 8" descr=""/>
            <p:cNvSpPr/>
            <p:nvPr/>
          </p:nvSpPr>
          <p:spPr>
            <a:xfrm>
              <a:off x="5097780" y="3631692"/>
              <a:ext cx="6285865" cy="1280795"/>
            </a:xfrm>
            <a:custGeom>
              <a:avLst/>
              <a:gdLst/>
              <a:ahLst/>
              <a:cxnLst/>
              <a:rect l="l" t="t" r="r" b="b"/>
              <a:pathLst>
                <a:path w="6285865" h="1280795">
                  <a:moveTo>
                    <a:pt x="53721" y="0"/>
                  </a:moveTo>
                  <a:lnTo>
                    <a:pt x="6231636" y="0"/>
                  </a:lnTo>
                  <a:lnTo>
                    <a:pt x="6252464" y="4190"/>
                  </a:lnTo>
                  <a:lnTo>
                    <a:pt x="6269355" y="16001"/>
                  </a:lnTo>
                  <a:lnTo>
                    <a:pt x="6281039" y="32892"/>
                  </a:lnTo>
                  <a:lnTo>
                    <a:pt x="6285357" y="53720"/>
                  </a:lnTo>
                  <a:lnTo>
                    <a:pt x="6285357" y="1227073"/>
                  </a:lnTo>
                  <a:lnTo>
                    <a:pt x="6281039" y="1247393"/>
                  </a:lnTo>
                  <a:lnTo>
                    <a:pt x="6269355" y="1264792"/>
                  </a:lnTo>
                  <a:lnTo>
                    <a:pt x="6252337" y="1276095"/>
                  </a:lnTo>
                  <a:lnTo>
                    <a:pt x="6231636" y="1280286"/>
                  </a:lnTo>
                  <a:lnTo>
                    <a:pt x="53721" y="1280286"/>
                  </a:lnTo>
                  <a:lnTo>
                    <a:pt x="32893" y="1276095"/>
                  </a:lnTo>
                  <a:lnTo>
                    <a:pt x="16002" y="1264792"/>
                  </a:lnTo>
                  <a:lnTo>
                    <a:pt x="4191" y="1247393"/>
                  </a:lnTo>
                  <a:lnTo>
                    <a:pt x="0" y="1227073"/>
                  </a:lnTo>
                  <a:lnTo>
                    <a:pt x="0" y="53720"/>
                  </a:lnTo>
                  <a:lnTo>
                    <a:pt x="4191" y="32892"/>
                  </a:lnTo>
                  <a:lnTo>
                    <a:pt x="16002" y="16001"/>
                  </a:lnTo>
                  <a:lnTo>
                    <a:pt x="32893" y="4190"/>
                  </a:lnTo>
                  <a:lnTo>
                    <a:pt x="53721" y="0"/>
                  </a:lnTo>
                  <a:close/>
                </a:path>
              </a:pathLst>
            </a:custGeom>
            <a:ln w="9144">
              <a:solidFill>
                <a:srgbClr val="00C5B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2544" y="554786"/>
            <a:ext cx="8557006" cy="117177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pc="-10"/>
              <a:t>Проверка</a:t>
            </a:r>
            <a:r>
              <a:rPr dirty="0" spc="-215"/>
              <a:t> </a:t>
            </a:r>
            <a:r>
              <a:rPr dirty="0"/>
              <a:t>состояния</a:t>
            </a:r>
            <a:r>
              <a:rPr dirty="0" spc="-170"/>
              <a:t> </a:t>
            </a:r>
            <a:r>
              <a:rPr dirty="0" spc="120"/>
              <a:t>массива</a:t>
            </a:r>
          </a:p>
        </p:txBody>
      </p:sp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34568" y="3685095"/>
            <a:ext cx="3570478" cy="775525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897737" y="3783838"/>
            <a:ext cx="3194050" cy="514984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600">
                <a:solidFill>
                  <a:srgbClr val="00C5BA"/>
                </a:solidFill>
                <a:latin typeface="Arial MT"/>
                <a:cs typeface="Arial MT"/>
              </a:rPr>
              <a:t>🞅</a:t>
            </a:r>
            <a:r>
              <a:rPr dirty="0" sz="1600" b="1">
                <a:solidFill>
                  <a:srgbClr val="FFFFFF"/>
                </a:solidFill>
                <a:latin typeface="Tahoma"/>
                <a:cs typeface="Tahoma"/>
              </a:rPr>
              <a:t>Рис.</a:t>
            </a:r>
            <a:r>
              <a:rPr dirty="0" sz="1600" spc="5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00" spc="-100" b="1">
                <a:solidFill>
                  <a:srgbClr val="FFFFFF"/>
                </a:solidFill>
                <a:latin typeface="Tahoma"/>
                <a:cs typeface="Tahoma"/>
              </a:rPr>
              <a:t>2.8.</a:t>
            </a:r>
            <a:r>
              <a:rPr dirty="0" sz="1600" spc="3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00">
                <a:solidFill>
                  <a:srgbClr val="FFFFFF"/>
                </a:solidFill>
                <a:latin typeface="Verdana"/>
                <a:cs typeface="Verdana"/>
              </a:rPr>
              <a:t>Проверка</a:t>
            </a:r>
            <a:r>
              <a:rPr dirty="0" sz="1600" spc="-15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70">
                <a:solidFill>
                  <a:srgbClr val="FFFFFF"/>
                </a:solidFill>
                <a:latin typeface="Verdana"/>
                <a:cs typeface="Verdana"/>
              </a:rPr>
              <a:t>состояния</a:t>
            </a:r>
            <a:endParaRPr sz="16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1600" spc="90">
                <a:solidFill>
                  <a:srgbClr val="FFFFFF"/>
                </a:solidFill>
                <a:latin typeface="Verdana"/>
                <a:cs typeface="Verdana"/>
              </a:rPr>
              <a:t>массива</a:t>
            </a:r>
            <a:r>
              <a:rPr dirty="0" sz="1600" spc="-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>
                <a:solidFill>
                  <a:srgbClr val="FFFFFF"/>
                </a:solidFill>
                <a:latin typeface="Verdana"/>
                <a:cs typeface="Verdana"/>
              </a:rPr>
              <a:t>(cat</a:t>
            </a:r>
            <a:r>
              <a:rPr dirty="0" sz="1600" spc="-10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Verdana"/>
                <a:cs typeface="Verdana"/>
              </a:rPr>
              <a:t>/proc/mdstat).</a:t>
            </a:r>
            <a:endParaRPr sz="1600">
              <a:latin typeface="Verdana"/>
              <a:cs typeface="Verdana"/>
            </a:endParaRPr>
          </a:p>
        </p:txBody>
      </p:sp>
      <p:grpSp>
        <p:nvGrpSpPr>
          <p:cNvPr id="6" name="object 6" descr=""/>
          <p:cNvGrpSpPr/>
          <p:nvPr/>
        </p:nvGrpSpPr>
        <p:grpSpPr>
          <a:xfrm>
            <a:off x="5093208" y="3413759"/>
            <a:ext cx="6294755" cy="1713864"/>
            <a:chOff x="5093208" y="3413759"/>
            <a:chExt cx="6294755" cy="1713864"/>
          </a:xfrm>
        </p:grpSpPr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02352" y="3422903"/>
              <a:ext cx="6275832" cy="1694688"/>
            </a:xfrm>
            <a:prstGeom prst="rect">
              <a:avLst/>
            </a:prstGeom>
          </p:spPr>
        </p:pic>
        <p:sp>
          <p:nvSpPr>
            <p:cNvPr id="8" name="object 8" descr=""/>
            <p:cNvSpPr/>
            <p:nvPr/>
          </p:nvSpPr>
          <p:spPr>
            <a:xfrm>
              <a:off x="5097780" y="3418331"/>
              <a:ext cx="6285865" cy="1704339"/>
            </a:xfrm>
            <a:custGeom>
              <a:avLst/>
              <a:gdLst/>
              <a:ahLst/>
              <a:cxnLst/>
              <a:rect l="l" t="t" r="r" b="b"/>
              <a:pathLst>
                <a:path w="6285865" h="1704339">
                  <a:moveTo>
                    <a:pt x="70231" y="0"/>
                  </a:moveTo>
                  <a:lnTo>
                    <a:pt x="6215126" y="0"/>
                  </a:lnTo>
                  <a:lnTo>
                    <a:pt x="6228842" y="1269"/>
                  </a:lnTo>
                  <a:lnTo>
                    <a:pt x="6264656" y="20700"/>
                  </a:lnTo>
                  <a:lnTo>
                    <a:pt x="6284087" y="56387"/>
                  </a:lnTo>
                  <a:lnTo>
                    <a:pt x="6285357" y="70230"/>
                  </a:lnTo>
                  <a:lnTo>
                    <a:pt x="6285357" y="1633981"/>
                  </a:lnTo>
                  <a:lnTo>
                    <a:pt x="6264656" y="1683511"/>
                  </a:lnTo>
                  <a:lnTo>
                    <a:pt x="6228842" y="1702942"/>
                  </a:lnTo>
                  <a:lnTo>
                    <a:pt x="6215126" y="1704212"/>
                  </a:lnTo>
                  <a:lnTo>
                    <a:pt x="70231" y="1704212"/>
                  </a:lnTo>
                  <a:lnTo>
                    <a:pt x="20700" y="1683511"/>
                  </a:lnTo>
                  <a:lnTo>
                    <a:pt x="1270" y="1647697"/>
                  </a:lnTo>
                  <a:lnTo>
                    <a:pt x="0" y="1633981"/>
                  </a:lnTo>
                  <a:lnTo>
                    <a:pt x="0" y="70230"/>
                  </a:lnTo>
                  <a:lnTo>
                    <a:pt x="20700" y="20700"/>
                  </a:lnTo>
                  <a:lnTo>
                    <a:pt x="56387" y="1269"/>
                  </a:lnTo>
                  <a:lnTo>
                    <a:pt x="70231" y="0"/>
                  </a:lnTo>
                  <a:close/>
                </a:path>
              </a:pathLst>
            </a:custGeom>
            <a:ln w="9144">
              <a:solidFill>
                <a:srgbClr val="00C5B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2544" y="554786"/>
            <a:ext cx="8557006" cy="117177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pc="-10"/>
              <a:t>Проверка</a:t>
            </a:r>
            <a:r>
              <a:rPr dirty="0" spc="-215"/>
              <a:t> </a:t>
            </a:r>
            <a:r>
              <a:rPr dirty="0"/>
              <a:t>состояния</a:t>
            </a:r>
            <a:r>
              <a:rPr dirty="0" spc="-170"/>
              <a:t> </a:t>
            </a:r>
            <a:r>
              <a:rPr dirty="0" spc="120"/>
              <a:t>массива</a:t>
            </a:r>
          </a:p>
        </p:txBody>
      </p:sp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072639" y="4026458"/>
            <a:ext cx="8041894" cy="583514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2251964" y="4132529"/>
            <a:ext cx="7692390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25" b="1">
                <a:solidFill>
                  <a:srgbClr val="FFFFFF"/>
                </a:solidFill>
                <a:latin typeface="Tahoma"/>
                <a:cs typeface="Tahoma"/>
              </a:rPr>
              <a:t>Рис.</a:t>
            </a:r>
            <a:r>
              <a:rPr dirty="0" sz="1800" spc="-2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800" spc="-114" b="1">
                <a:solidFill>
                  <a:srgbClr val="FFFFFF"/>
                </a:solidFill>
                <a:latin typeface="Tahoma"/>
                <a:cs typeface="Tahoma"/>
              </a:rPr>
              <a:t>2.9.</a:t>
            </a:r>
            <a:r>
              <a:rPr dirty="0" sz="1800" spc="-4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Verdana"/>
                <a:cs typeface="Verdana"/>
              </a:rPr>
              <a:t>Проверка</a:t>
            </a:r>
            <a:r>
              <a:rPr dirty="0" sz="1800" spc="-12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40">
                <a:solidFill>
                  <a:srgbClr val="FFFFFF"/>
                </a:solidFill>
                <a:latin typeface="Verdana"/>
                <a:cs typeface="Verdana"/>
              </a:rPr>
              <a:t>состояния</a:t>
            </a:r>
            <a:r>
              <a:rPr dirty="0" sz="1800" spc="-1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105">
                <a:solidFill>
                  <a:srgbClr val="FFFFFF"/>
                </a:solidFill>
                <a:latin typeface="Verdana"/>
                <a:cs typeface="Verdana"/>
              </a:rPr>
              <a:t>массива</a:t>
            </a:r>
            <a:r>
              <a:rPr dirty="0" sz="1800" spc="-15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(mdadm</a:t>
            </a:r>
            <a:r>
              <a:rPr dirty="0" sz="1800" spc="-3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80">
                <a:solidFill>
                  <a:srgbClr val="FFFFFF"/>
                </a:solidFill>
                <a:latin typeface="Verdana"/>
                <a:cs typeface="Verdana"/>
              </a:rPr>
              <a:t>–query</a:t>
            </a:r>
            <a:r>
              <a:rPr dirty="0" sz="1800" spc="-1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Verdana"/>
                <a:cs typeface="Verdana"/>
              </a:rPr>
              <a:t>/dev/md0).</a:t>
            </a:r>
            <a:endParaRPr sz="1800">
              <a:latin typeface="Verdana"/>
              <a:cs typeface="Verdana"/>
            </a:endParaRPr>
          </a:p>
        </p:txBody>
      </p:sp>
      <p:pic>
        <p:nvPicPr>
          <p:cNvPr id="6" name="object 6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61416" y="2907792"/>
            <a:ext cx="11378184" cy="1042416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2544" y="554786"/>
            <a:ext cx="8557006" cy="117177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pc="-10"/>
              <a:t>Проверка</a:t>
            </a:r>
            <a:r>
              <a:rPr dirty="0" spc="-215"/>
              <a:t> </a:t>
            </a:r>
            <a:r>
              <a:rPr dirty="0"/>
              <a:t>состояния</a:t>
            </a:r>
            <a:r>
              <a:rPr dirty="0" spc="-170"/>
              <a:t> </a:t>
            </a:r>
            <a:r>
              <a:rPr dirty="0" spc="120"/>
              <a:t>массива</a:t>
            </a:r>
          </a:p>
        </p:txBody>
      </p:sp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34568" y="3563149"/>
            <a:ext cx="3686429" cy="1019390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897737" y="3661917"/>
            <a:ext cx="3310254" cy="75882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600">
                <a:solidFill>
                  <a:srgbClr val="00C5BA"/>
                </a:solidFill>
                <a:latin typeface="Arial MT"/>
                <a:cs typeface="Arial MT"/>
              </a:rPr>
              <a:t>🞅</a:t>
            </a:r>
            <a:r>
              <a:rPr dirty="0" sz="1600" b="1">
                <a:solidFill>
                  <a:srgbClr val="FFFFFF"/>
                </a:solidFill>
                <a:latin typeface="Tahoma"/>
                <a:cs typeface="Tahoma"/>
              </a:rPr>
              <a:t>Рис.</a:t>
            </a:r>
            <a:r>
              <a:rPr dirty="0" sz="1600" spc="4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00" spc="-105" b="1">
                <a:solidFill>
                  <a:srgbClr val="FFFFFF"/>
                </a:solidFill>
                <a:latin typeface="Tahoma"/>
                <a:cs typeface="Tahoma"/>
              </a:rPr>
              <a:t>2.10.</a:t>
            </a:r>
            <a:r>
              <a:rPr dirty="0" sz="1600" spc="3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00">
                <a:solidFill>
                  <a:srgbClr val="FFFFFF"/>
                </a:solidFill>
                <a:latin typeface="Verdana"/>
                <a:cs typeface="Verdana"/>
              </a:rPr>
              <a:t>Проверка</a:t>
            </a:r>
            <a:r>
              <a:rPr dirty="0" sz="1600" spc="-1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65">
                <a:solidFill>
                  <a:srgbClr val="FFFFFF"/>
                </a:solidFill>
                <a:latin typeface="Verdana"/>
                <a:cs typeface="Verdana"/>
              </a:rPr>
              <a:t>состояния</a:t>
            </a:r>
            <a:endParaRPr sz="16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1600" spc="90">
                <a:solidFill>
                  <a:srgbClr val="FFFFFF"/>
                </a:solidFill>
                <a:latin typeface="Verdana"/>
                <a:cs typeface="Verdana"/>
              </a:rPr>
              <a:t>массива</a:t>
            </a:r>
            <a:r>
              <a:rPr dirty="0" sz="1600" spc="-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>
                <a:solidFill>
                  <a:srgbClr val="FFFFFF"/>
                </a:solidFill>
                <a:latin typeface="Verdana"/>
                <a:cs typeface="Verdana"/>
              </a:rPr>
              <a:t>(mdadm</a:t>
            </a:r>
            <a:r>
              <a:rPr dirty="0" sz="1600" spc="-1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Verdana"/>
                <a:cs typeface="Verdana"/>
              </a:rPr>
              <a:t>–detail</a:t>
            </a:r>
            <a:endParaRPr sz="16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600" spc="-10">
                <a:solidFill>
                  <a:srgbClr val="FFFFFF"/>
                </a:solidFill>
                <a:latin typeface="Verdana"/>
                <a:cs typeface="Verdana"/>
              </a:rPr>
              <a:t>/dev/md0).</a:t>
            </a:r>
            <a:endParaRPr sz="1600">
              <a:latin typeface="Verdana"/>
              <a:cs typeface="Verdana"/>
            </a:endParaRPr>
          </a:p>
        </p:txBody>
      </p:sp>
      <p:grpSp>
        <p:nvGrpSpPr>
          <p:cNvPr id="6" name="object 6" descr=""/>
          <p:cNvGrpSpPr/>
          <p:nvPr/>
        </p:nvGrpSpPr>
        <p:grpSpPr>
          <a:xfrm>
            <a:off x="5730240" y="2404872"/>
            <a:ext cx="5023485" cy="3734435"/>
            <a:chOff x="5730240" y="2404872"/>
            <a:chExt cx="5023485" cy="3734435"/>
          </a:xfrm>
        </p:grpSpPr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39384" y="2414016"/>
              <a:ext cx="5004816" cy="3715512"/>
            </a:xfrm>
            <a:prstGeom prst="rect">
              <a:avLst/>
            </a:prstGeom>
          </p:spPr>
        </p:pic>
        <p:sp>
          <p:nvSpPr>
            <p:cNvPr id="8" name="object 8" descr=""/>
            <p:cNvSpPr/>
            <p:nvPr/>
          </p:nvSpPr>
          <p:spPr>
            <a:xfrm>
              <a:off x="5734812" y="2409444"/>
              <a:ext cx="5014595" cy="3724910"/>
            </a:xfrm>
            <a:custGeom>
              <a:avLst/>
              <a:gdLst/>
              <a:ahLst/>
              <a:cxnLst/>
              <a:rect l="l" t="t" r="r" b="b"/>
              <a:pathLst>
                <a:path w="5014595" h="3724910">
                  <a:moveTo>
                    <a:pt x="148462" y="0"/>
                  </a:moveTo>
                  <a:lnTo>
                    <a:pt x="4865751" y="0"/>
                  </a:lnTo>
                  <a:lnTo>
                    <a:pt x="4895342" y="2793"/>
                  </a:lnTo>
                  <a:lnTo>
                    <a:pt x="4948682" y="25400"/>
                  </a:lnTo>
                  <a:lnTo>
                    <a:pt x="4988814" y="65531"/>
                  </a:lnTo>
                  <a:lnTo>
                    <a:pt x="5011293" y="118744"/>
                  </a:lnTo>
                  <a:lnTo>
                    <a:pt x="5014087" y="148462"/>
                  </a:lnTo>
                  <a:lnTo>
                    <a:pt x="5014087" y="3576662"/>
                  </a:lnTo>
                  <a:lnTo>
                    <a:pt x="5002657" y="3634219"/>
                  </a:lnTo>
                  <a:lnTo>
                    <a:pt x="4970780" y="3681298"/>
                  </a:lnTo>
                  <a:lnTo>
                    <a:pt x="4923663" y="3713238"/>
                  </a:lnTo>
                  <a:lnTo>
                    <a:pt x="4865751" y="3724681"/>
                  </a:lnTo>
                  <a:lnTo>
                    <a:pt x="148462" y="3724681"/>
                  </a:lnTo>
                  <a:lnTo>
                    <a:pt x="90932" y="3713238"/>
                  </a:lnTo>
                  <a:lnTo>
                    <a:pt x="43814" y="3681298"/>
                  </a:lnTo>
                  <a:lnTo>
                    <a:pt x="11811" y="3634206"/>
                  </a:lnTo>
                  <a:lnTo>
                    <a:pt x="0" y="3576662"/>
                  </a:lnTo>
                  <a:lnTo>
                    <a:pt x="0" y="148462"/>
                  </a:lnTo>
                  <a:lnTo>
                    <a:pt x="11811" y="90931"/>
                  </a:lnTo>
                  <a:lnTo>
                    <a:pt x="43814" y="43814"/>
                  </a:lnTo>
                  <a:lnTo>
                    <a:pt x="90932" y="11810"/>
                  </a:lnTo>
                  <a:lnTo>
                    <a:pt x="148462" y="0"/>
                  </a:lnTo>
                  <a:close/>
                </a:path>
              </a:pathLst>
            </a:custGeom>
            <a:ln w="9144">
              <a:solidFill>
                <a:srgbClr val="00C5B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2544" y="554786"/>
            <a:ext cx="7737094" cy="117177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pc="-160"/>
              <a:t>Файловая</a:t>
            </a:r>
            <a:r>
              <a:rPr dirty="0" spc="-55"/>
              <a:t> </a:t>
            </a:r>
            <a:r>
              <a:rPr dirty="0" spc="170"/>
              <a:t>система</a:t>
            </a:r>
            <a:r>
              <a:rPr dirty="0" spc="-50"/>
              <a:t> </a:t>
            </a:r>
            <a:r>
              <a:rPr dirty="0"/>
              <a:t>на</a:t>
            </a:r>
            <a:r>
              <a:rPr dirty="0" spc="-60"/>
              <a:t> </a:t>
            </a:r>
            <a:r>
              <a:rPr dirty="0" spc="-385"/>
              <a:t>RAID</a:t>
            </a:r>
          </a:p>
        </p:txBody>
      </p:sp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34568" y="3685095"/>
            <a:ext cx="3744340" cy="775525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897737" y="3783838"/>
            <a:ext cx="3369945" cy="514984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600">
                <a:solidFill>
                  <a:srgbClr val="00C5BA"/>
                </a:solidFill>
                <a:latin typeface="Arial MT"/>
                <a:cs typeface="Arial MT"/>
              </a:rPr>
              <a:t>🞅</a:t>
            </a:r>
            <a:r>
              <a:rPr dirty="0" sz="1600" b="1">
                <a:solidFill>
                  <a:srgbClr val="FFFFFF"/>
                </a:solidFill>
                <a:latin typeface="Tahoma"/>
                <a:cs typeface="Tahoma"/>
              </a:rPr>
              <a:t>Рис.</a:t>
            </a:r>
            <a:r>
              <a:rPr dirty="0" sz="1600" spc="9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00" spc="-105" b="1">
                <a:solidFill>
                  <a:srgbClr val="FFFFFF"/>
                </a:solidFill>
                <a:latin typeface="Tahoma"/>
                <a:cs typeface="Tahoma"/>
              </a:rPr>
              <a:t>2.11.</a:t>
            </a:r>
            <a:r>
              <a:rPr dirty="0" sz="1600" spc="8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00">
                <a:solidFill>
                  <a:srgbClr val="FFFFFF"/>
                </a:solidFill>
                <a:latin typeface="Verdana"/>
                <a:cs typeface="Verdana"/>
              </a:rPr>
              <a:t>Создание</a:t>
            </a:r>
            <a:r>
              <a:rPr dirty="0" sz="1600" spc="-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Verdana"/>
                <a:cs typeface="Verdana"/>
              </a:rPr>
              <a:t>файловой</a:t>
            </a:r>
            <a:endParaRPr sz="16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1600">
                <a:solidFill>
                  <a:srgbClr val="FFFFFF"/>
                </a:solidFill>
                <a:latin typeface="Verdana"/>
                <a:cs typeface="Verdana"/>
              </a:rPr>
              <a:t>системы</a:t>
            </a:r>
            <a:r>
              <a:rPr dirty="0" sz="1600" spc="2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>
                <a:solidFill>
                  <a:srgbClr val="FFFFFF"/>
                </a:solidFill>
                <a:latin typeface="Verdana"/>
                <a:cs typeface="Verdana"/>
              </a:rPr>
              <a:t>на</a:t>
            </a:r>
            <a:r>
              <a:rPr dirty="0" sz="1600" spc="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Verdana"/>
                <a:cs typeface="Verdana"/>
              </a:rPr>
              <a:t>RAID.</a:t>
            </a:r>
            <a:endParaRPr sz="1600">
              <a:latin typeface="Verdana"/>
              <a:cs typeface="Verdana"/>
            </a:endParaRPr>
          </a:p>
        </p:txBody>
      </p:sp>
      <p:grpSp>
        <p:nvGrpSpPr>
          <p:cNvPr id="6" name="object 6" descr=""/>
          <p:cNvGrpSpPr/>
          <p:nvPr/>
        </p:nvGrpSpPr>
        <p:grpSpPr>
          <a:xfrm>
            <a:off x="5093208" y="3154679"/>
            <a:ext cx="6294755" cy="2231390"/>
            <a:chOff x="5093208" y="3154679"/>
            <a:chExt cx="6294755" cy="2231390"/>
          </a:xfrm>
        </p:grpSpPr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02352" y="3163823"/>
              <a:ext cx="6275832" cy="2212848"/>
            </a:xfrm>
            <a:prstGeom prst="rect">
              <a:avLst/>
            </a:prstGeom>
          </p:spPr>
        </p:pic>
        <p:sp>
          <p:nvSpPr>
            <p:cNvPr id="8" name="object 8" descr=""/>
            <p:cNvSpPr/>
            <p:nvPr/>
          </p:nvSpPr>
          <p:spPr>
            <a:xfrm>
              <a:off x="5097780" y="3159251"/>
              <a:ext cx="6285865" cy="2222500"/>
            </a:xfrm>
            <a:custGeom>
              <a:avLst/>
              <a:gdLst/>
              <a:ahLst/>
              <a:cxnLst/>
              <a:rect l="l" t="t" r="r" b="b"/>
              <a:pathLst>
                <a:path w="6285865" h="2222500">
                  <a:moveTo>
                    <a:pt x="90424" y="0"/>
                  </a:moveTo>
                  <a:lnTo>
                    <a:pt x="6194806" y="0"/>
                  </a:lnTo>
                  <a:lnTo>
                    <a:pt x="6212967" y="1650"/>
                  </a:lnTo>
                  <a:lnTo>
                    <a:pt x="6258941" y="26670"/>
                  </a:lnTo>
                  <a:lnTo>
                    <a:pt x="6283706" y="72262"/>
                  </a:lnTo>
                  <a:lnTo>
                    <a:pt x="6285357" y="90424"/>
                  </a:lnTo>
                  <a:lnTo>
                    <a:pt x="6285357" y="2132076"/>
                  </a:lnTo>
                  <a:lnTo>
                    <a:pt x="6269863" y="2182368"/>
                  </a:lnTo>
                  <a:lnTo>
                    <a:pt x="6230239" y="2215007"/>
                  </a:lnTo>
                  <a:lnTo>
                    <a:pt x="6194806" y="2222119"/>
                  </a:lnTo>
                  <a:lnTo>
                    <a:pt x="90424" y="2222119"/>
                  </a:lnTo>
                  <a:lnTo>
                    <a:pt x="40132" y="2206625"/>
                  </a:lnTo>
                  <a:lnTo>
                    <a:pt x="7112" y="2167001"/>
                  </a:lnTo>
                  <a:lnTo>
                    <a:pt x="0" y="2132076"/>
                  </a:lnTo>
                  <a:lnTo>
                    <a:pt x="0" y="90424"/>
                  </a:lnTo>
                  <a:lnTo>
                    <a:pt x="15494" y="40005"/>
                  </a:lnTo>
                  <a:lnTo>
                    <a:pt x="55118" y="7112"/>
                  </a:lnTo>
                  <a:lnTo>
                    <a:pt x="90424" y="0"/>
                  </a:lnTo>
                  <a:close/>
                </a:path>
              </a:pathLst>
            </a:custGeom>
            <a:ln w="9144">
              <a:solidFill>
                <a:srgbClr val="00C5B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2544" y="554786"/>
            <a:ext cx="4381246" cy="117177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/>
              <a:t>Работа</a:t>
            </a:r>
            <a:r>
              <a:rPr dirty="0" spc="50"/>
              <a:t> </a:t>
            </a:r>
            <a:r>
              <a:rPr dirty="0" spc="440"/>
              <a:t>с</a:t>
            </a:r>
            <a:r>
              <a:rPr dirty="0" spc="70"/>
              <a:t> </a:t>
            </a:r>
            <a:r>
              <a:rPr dirty="0" spc="-380"/>
              <a:t>RAID</a:t>
            </a:r>
          </a:p>
        </p:txBody>
      </p:sp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78408" y="4236758"/>
            <a:ext cx="10291318" cy="857846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1157427" y="4342587"/>
            <a:ext cx="9873615" cy="574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1800" spc="-25" b="1">
                <a:solidFill>
                  <a:srgbClr val="FFFFFF"/>
                </a:solidFill>
                <a:latin typeface="Tahoma"/>
                <a:cs typeface="Tahoma"/>
              </a:rPr>
              <a:t>Рис.</a:t>
            </a:r>
            <a:r>
              <a:rPr dirty="0" sz="1800" spc="-2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800" spc="-120" b="1">
                <a:solidFill>
                  <a:srgbClr val="FFFFFF"/>
                </a:solidFill>
                <a:latin typeface="Tahoma"/>
                <a:cs typeface="Tahoma"/>
              </a:rPr>
              <a:t>2.12.</a:t>
            </a:r>
            <a:r>
              <a:rPr dirty="0" sz="1800" spc="-1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Подмонтирование</a:t>
            </a:r>
            <a:r>
              <a:rPr dirty="0" sz="1800" spc="-11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145">
                <a:solidFill>
                  <a:srgbClr val="FFFFFF"/>
                </a:solidFill>
                <a:latin typeface="Verdana"/>
                <a:cs typeface="Verdana"/>
              </a:rPr>
              <a:t>RAID,</a:t>
            </a:r>
            <a:r>
              <a:rPr dirty="0" sz="1800" spc="-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75">
                <a:solidFill>
                  <a:srgbClr val="FFFFFF"/>
                </a:solidFill>
                <a:latin typeface="Verdana"/>
                <a:cs typeface="Verdana"/>
              </a:rPr>
              <a:t>открытие</a:t>
            </a:r>
            <a:r>
              <a:rPr dirty="0" sz="1800" spc="-12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105">
                <a:solidFill>
                  <a:srgbClr val="FFFFFF"/>
                </a:solidFill>
                <a:latin typeface="Verdana"/>
                <a:cs typeface="Verdana"/>
              </a:rPr>
              <a:t>файла</a:t>
            </a:r>
            <a:r>
              <a:rPr dirty="0" sz="1800" spc="-1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/etc/fstab</a:t>
            </a:r>
            <a:r>
              <a:rPr dirty="0" sz="1800" spc="-13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245">
                <a:solidFill>
                  <a:srgbClr val="FFFFFF"/>
                </a:solidFill>
                <a:latin typeface="Verdana"/>
                <a:cs typeface="Verdana"/>
              </a:rPr>
              <a:t>в</a:t>
            </a:r>
            <a:r>
              <a:rPr dirty="0" sz="1800" spc="-1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Verdana"/>
                <a:cs typeface="Verdana"/>
              </a:rPr>
              <a:t>текстовом</a:t>
            </a:r>
            <a:r>
              <a:rPr dirty="0" sz="1800" spc="-1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Verdana"/>
                <a:cs typeface="Verdana"/>
              </a:rPr>
              <a:t>редакторе</a:t>
            </a:r>
            <a:endParaRPr sz="1800">
              <a:latin typeface="Verdana"/>
              <a:cs typeface="Verdana"/>
            </a:endParaRPr>
          </a:p>
          <a:p>
            <a:pPr algn="ctr" marL="5080">
              <a:lnSpc>
                <a:spcPct val="100000"/>
              </a:lnSpc>
              <a:spcBef>
                <a:spcPts val="5"/>
              </a:spcBef>
            </a:pPr>
            <a:r>
              <a:rPr dirty="0" sz="1800" spc="-10">
                <a:solidFill>
                  <a:srgbClr val="FFFFFF"/>
                </a:solidFill>
                <a:latin typeface="Verdana"/>
                <a:cs typeface="Verdana"/>
              </a:rPr>
              <a:t>mcedit.</a:t>
            </a:r>
            <a:endParaRPr sz="1800">
              <a:latin typeface="Verdana"/>
              <a:cs typeface="Verdana"/>
            </a:endParaRPr>
          </a:p>
        </p:txBody>
      </p:sp>
      <p:pic>
        <p:nvPicPr>
          <p:cNvPr id="6" name="object 6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432304" y="2051304"/>
            <a:ext cx="7327392" cy="2167128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2544" y="554786"/>
            <a:ext cx="5771133" cy="117177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pc="-10"/>
              <a:t>Автомонтирование</a:t>
            </a:r>
          </a:p>
        </p:txBody>
      </p:sp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34568" y="3685095"/>
            <a:ext cx="4024629" cy="775525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897737" y="3783838"/>
            <a:ext cx="3649345" cy="514984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600">
                <a:solidFill>
                  <a:srgbClr val="00C5BA"/>
                </a:solidFill>
                <a:latin typeface="Arial MT"/>
                <a:cs typeface="Arial MT"/>
              </a:rPr>
              <a:t>🞅</a:t>
            </a:r>
            <a:r>
              <a:rPr dirty="0" sz="1600" b="1">
                <a:solidFill>
                  <a:srgbClr val="FFFFFF"/>
                </a:solidFill>
                <a:latin typeface="Tahoma"/>
                <a:cs typeface="Tahoma"/>
              </a:rPr>
              <a:t>Рис.</a:t>
            </a:r>
            <a:r>
              <a:rPr dirty="0" sz="1600" spc="4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00" spc="-105" b="1">
                <a:solidFill>
                  <a:srgbClr val="FFFFFF"/>
                </a:solidFill>
                <a:latin typeface="Tahoma"/>
                <a:cs typeface="Tahoma"/>
              </a:rPr>
              <a:t>2.13.</a:t>
            </a:r>
            <a:r>
              <a:rPr dirty="0" sz="1600" spc="2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00">
                <a:solidFill>
                  <a:srgbClr val="FFFFFF"/>
                </a:solidFill>
                <a:latin typeface="Verdana"/>
                <a:cs typeface="Verdana"/>
              </a:rPr>
              <a:t>Добавление</a:t>
            </a:r>
            <a:r>
              <a:rPr dirty="0" sz="1600" spc="-10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Verdana"/>
                <a:cs typeface="Verdana"/>
              </a:rPr>
              <a:t>записи</a:t>
            </a:r>
            <a:r>
              <a:rPr dirty="0" sz="1600" spc="-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280">
                <a:solidFill>
                  <a:srgbClr val="FFFFFF"/>
                </a:solidFill>
                <a:latin typeface="Verdana"/>
                <a:cs typeface="Verdana"/>
              </a:rPr>
              <a:t>для</a:t>
            </a:r>
            <a:endParaRPr sz="16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1600" spc="-35">
                <a:solidFill>
                  <a:srgbClr val="FFFFFF"/>
                </a:solidFill>
                <a:latin typeface="Verdana"/>
                <a:cs typeface="Verdana"/>
              </a:rPr>
              <a:t>автомонтирования</a:t>
            </a:r>
            <a:r>
              <a:rPr dirty="0" sz="1600" spc="-13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204">
                <a:solidFill>
                  <a:srgbClr val="FFFFFF"/>
                </a:solidFill>
                <a:latin typeface="Verdana"/>
                <a:cs typeface="Verdana"/>
              </a:rPr>
              <a:t>в</a:t>
            </a:r>
            <a:r>
              <a:rPr dirty="0" sz="1600" spc="-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20">
                <a:solidFill>
                  <a:srgbClr val="FFFFFF"/>
                </a:solidFill>
                <a:latin typeface="Verdana"/>
                <a:cs typeface="Verdana"/>
              </a:rPr>
              <a:t>файл.</a:t>
            </a:r>
            <a:endParaRPr sz="1600">
              <a:latin typeface="Verdana"/>
              <a:cs typeface="Verdana"/>
            </a:endParaRPr>
          </a:p>
        </p:txBody>
      </p:sp>
      <p:grpSp>
        <p:nvGrpSpPr>
          <p:cNvPr id="6" name="object 6" descr=""/>
          <p:cNvGrpSpPr/>
          <p:nvPr/>
        </p:nvGrpSpPr>
        <p:grpSpPr>
          <a:xfrm>
            <a:off x="5623559" y="2404872"/>
            <a:ext cx="5233670" cy="3734435"/>
            <a:chOff x="5623559" y="2404872"/>
            <a:chExt cx="5233670" cy="3734435"/>
          </a:xfrm>
        </p:grpSpPr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632703" y="2414016"/>
              <a:ext cx="5215128" cy="3715512"/>
            </a:xfrm>
            <a:prstGeom prst="rect">
              <a:avLst/>
            </a:prstGeom>
          </p:spPr>
        </p:pic>
        <p:sp>
          <p:nvSpPr>
            <p:cNvPr id="8" name="object 8" descr=""/>
            <p:cNvSpPr/>
            <p:nvPr/>
          </p:nvSpPr>
          <p:spPr>
            <a:xfrm>
              <a:off x="5628131" y="2409444"/>
              <a:ext cx="5224780" cy="3724910"/>
            </a:xfrm>
            <a:custGeom>
              <a:avLst/>
              <a:gdLst/>
              <a:ahLst/>
              <a:cxnLst/>
              <a:rect l="l" t="t" r="r" b="b"/>
              <a:pathLst>
                <a:path w="5224780" h="3724910">
                  <a:moveTo>
                    <a:pt x="148462" y="0"/>
                  </a:moveTo>
                  <a:lnTo>
                    <a:pt x="5076063" y="0"/>
                  </a:lnTo>
                  <a:lnTo>
                    <a:pt x="5105781" y="2793"/>
                  </a:lnTo>
                  <a:lnTo>
                    <a:pt x="5158994" y="25400"/>
                  </a:lnTo>
                  <a:lnTo>
                    <a:pt x="5199125" y="65531"/>
                  </a:lnTo>
                  <a:lnTo>
                    <a:pt x="5221604" y="118744"/>
                  </a:lnTo>
                  <a:lnTo>
                    <a:pt x="5224525" y="148462"/>
                  </a:lnTo>
                  <a:lnTo>
                    <a:pt x="5224525" y="3576662"/>
                  </a:lnTo>
                  <a:lnTo>
                    <a:pt x="5212588" y="3634206"/>
                  </a:lnTo>
                  <a:lnTo>
                    <a:pt x="5181092" y="3681298"/>
                  </a:lnTo>
                  <a:lnTo>
                    <a:pt x="5133594" y="3713238"/>
                  </a:lnTo>
                  <a:lnTo>
                    <a:pt x="5076063" y="3724681"/>
                  </a:lnTo>
                  <a:lnTo>
                    <a:pt x="148462" y="3724681"/>
                  </a:lnTo>
                  <a:lnTo>
                    <a:pt x="90931" y="3713238"/>
                  </a:lnTo>
                  <a:lnTo>
                    <a:pt x="43814" y="3681298"/>
                  </a:lnTo>
                  <a:lnTo>
                    <a:pt x="11810" y="3634206"/>
                  </a:lnTo>
                  <a:lnTo>
                    <a:pt x="0" y="3576662"/>
                  </a:lnTo>
                  <a:lnTo>
                    <a:pt x="0" y="148462"/>
                  </a:lnTo>
                  <a:lnTo>
                    <a:pt x="11810" y="90931"/>
                  </a:lnTo>
                  <a:lnTo>
                    <a:pt x="43814" y="43814"/>
                  </a:lnTo>
                  <a:lnTo>
                    <a:pt x="90931" y="11810"/>
                  </a:lnTo>
                  <a:lnTo>
                    <a:pt x="148462" y="0"/>
                  </a:lnTo>
                  <a:close/>
                </a:path>
              </a:pathLst>
            </a:custGeom>
            <a:ln w="9144">
              <a:solidFill>
                <a:srgbClr val="00C5B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2544" y="554786"/>
            <a:ext cx="8285733" cy="117177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pc="-95"/>
              <a:t>Имитация,</a:t>
            </a:r>
            <a:r>
              <a:rPr dirty="0" spc="-170"/>
              <a:t> </a:t>
            </a:r>
            <a:r>
              <a:rPr dirty="0" spc="-25"/>
              <a:t>удаление,</a:t>
            </a:r>
            <a:r>
              <a:rPr dirty="0" spc="-175"/>
              <a:t> </a:t>
            </a:r>
            <a:r>
              <a:rPr dirty="0" spc="-10"/>
              <a:t>замена</a:t>
            </a:r>
          </a:p>
        </p:txBody>
      </p:sp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34568" y="3563149"/>
            <a:ext cx="3920998" cy="1019390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897737" y="3661917"/>
            <a:ext cx="3545204" cy="75882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dirty="0" sz="1600">
                <a:solidFill>
                  <a:srgbClr val="00C5BA"/>
                </a:solidFill>
                <a:latin typeface="Arial MT"/>
                <a:cs typeface="Arial MT"/>
              </a:rPr>
              <a:t>🞅</a:t>
            </a:r>
            <a:r>
              <a:rPr dirty="0" sz="1600" b="1">
                <a:solidFill>
                  <a:srgbClr val="FFFFFF"/>
                </a:solidFill>
                <a:latin typeface="Tahoma"/>
                <a:cs typeface="Tahoma"/>
              </a:rPr>
              <a:t>Рис.</a:t>
            </a:r>
            <a:r>
              <a:rPr dirty="0" sz="1600" spc="5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00" spc="-105" b="1">
                <a:solidFill>
                  <a:srgbClr val="FFFFFF"/>
                </a:solidFill>
                <a:latin typeface="Tahoma"/>
                <a:cs typeface="Tahoma"/>
              </a:rPr>
              <a:t>2.14.</a:t>
            </a:r>
            <a:r>
              <a:rPr dirty="0" sz="1600" spc="5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00" spc="-20">
                <a:solidFill>
                  <a:srgbClr val="FFFFFF"/>
                </a:solidFill>
                <a:latin typeface="Verdana"/>
                <a:cs typeface="Verdana"/>
              </a:rPr>
              <a:t>Имитация</a:t>
            </a:r>
            <a:r>
              <a:rPr dirty="0" sz="1600" spc="-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>
                <a:solidFill>
                  <a:srgbClr val="FFFFFF"/>
                </a:solidFill>
                <a:latin typeface="Verdana"/>
                <a:cs typeface="Verdana"/>
              </a:rPr>
              <a:t>сбоя</a:t>
            </a:r>
            <a:r>
              <a:rPr dirty="0" sz="1600" spc="-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70">
                <a:solidFill>
                  <a:srgbClr val="FFFFFF"/>
                </a:solidFill>
                <a:latin typeface="Verdana"/>
                <a:cs typeface="Verdana"/>
              </a:rPr>
              <a:t>одного </a:t>
            </a:r>
            <a:r>
              <a:rPr dirty="0" sz="1600" spc="-114">
                <a:solidFill>
                  <a:srgbClr val="FFFFFF"/>
                </a:solidFill>
                <a:latin typeface="Verdana"/>
                <a:cs typeface="Verdana"/>
              </a:rPr>
              <a:t>из</a:t>
            </a:r>
            <a:r>
              <a:rPr dirty="0" sz="1600" spc="-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55">
                <a:solidFill>
                  <a:srgbClr val="FFFFFF"/>
                </a:solidFill>
                <a:latin typeface="Verdana"/>
                <a:cs typeface="Verdana"/>
              </a:rPr>
              <a:t>дисков,</a:t>
            </a:r>
            <a:r>
              <a:rPr dirty="0" sz="1600" spc="-12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Verdana"/>
                <a:cs typeface="Verdana"/>
              </a:rPr>
              <a:t>удаление</a:t>
            </a:r>
            <a:r>
              <a:rPr dirty="0" sz="1600" spc="-15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Verdana"/>
                <a:cs typeface="Verdana"/>
              </a:rPr>
              <a:t>сбойного диска,</a:t>
            </a:r>
            <a:r>
              <a:rPr dirty="0" sz="1600" spc="-1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70">
                <a:solidFill>
                  <a:srgbClr val="FFFFFF"/>
                </a:solidFill>
                <a:latin typeface="Verdana"/>
                <a:cs typeface="Verdana"/>
              </a:rPr>
              <a:t>замена</a:t>
            </a:r>
            <a:r>
              <a:rPr dirty="0" sz="1600" spc="-15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>
                <a:solidFill>
                  <a:srgbClr val="FFFFFF"/>
                </a:solidFill>
                <a:latin typeface="Verdana"/>
                <a:cs typeface="Verdana"/>
              </a:rPr>
              <a:t>диска</a:t>
            </a:r>
            <a:r>
              <a:rPr dirty="0" sz="1600" spc="-1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204">
                <a:solidFill>
                  <a:srgbClr val="FFFFFF"/>
                </a:solidFill>
                <a:latin typeface="Verdana"/>
                <a:cs typeface="Verdana"/>
              </a:rPr>
              <a:t>в</a:t>
            </a:r>
            <a:r>
              <a:rPr dirty="0" sz="1600" spc="-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50">
                <a:solidFill>
                  <a:srgbClr val="FFFFFF"/>
                </a:solidFill>
                <a:latin typeface="Verdana"/>
                <a:cs typeface="Verdana"/>
              </a:rPr>
              <a:t>массиве.</a:t>
            </a:r>
            <a:endParaRPr sz="1600">
              <a:latin typeface="Verdana"/>
              <a:cs typeface="Verdana"/>
            </a:endParaRPr>
          </a:p>
        </p:txBody>
      </p:sp>
      <p:grpSp>
        <p:nvGrpSpPr>
          <p:cNvPr id="6" name="object 6" descr=""/>
          <p:cNvGrpSpPr/>
          <p:nvPr/>
        </p:nvGrpSpPr>
        <p:grpSpPr>
          <a:xfrm>
            <a:off x="5093208" y="3337559"/>
            <a:ext cx="6294755" cy="1868805"/>
            <a:chOff x="5093208" y="3337559"/>
            <a:chExt cx="6294755" cy="1868805"/>
          </a:xfrm>
        </p:grpSpPr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02352" y="3346703"/>
              <a:ext cx="6275832" cy="1850136"/>
            </a:xfrm>
            <a:prstGeom prst="rect">
              <a:avLst/>
            </a:prstGeom>
          </p:spPr>
        </p:pic>
        <p:sp>
          <p:nvSpPr>
            <p:cNvPr id="8" name="object 8" descr=""/>
            <p:cNvSpPr/>
            <p:nvPr/>
          </p:nvSpPr>
          <p:spPr>
            <a:xfrm>
              <a:off x="5097780" y="3342131"/>
              <a:ext cx="6285865" cy="1859914"/>
            </a:xfrm>
            <a:custGeom>
              <a:avLst/>
              <a:gdLst/>
              <a:ahLst/>
              <a:cxnLst/>
              <a:rect l="l" t="t" r="r" b="b"/>
              <a:pathLst>
                <a:path w="6285865" h="1859914">
                  <a:moveTo>
                    <a:pt x="76200" y="0"/>
                  </a:moveTo>
                  <a:lnTo>
                    <a:pt x="6209157" y="0"/>
                  </a:lnTo>
                  <a:lnTo>
                    <a:pt x="6224143" y="1650"/>
                  </a:lnTo>
                  <a:lnTo>
                    <a:pt x="6263005" y="22351"/>
                  </a:lnTo>
                  <a:lnTo>
                    <a:pt x="6283706" y="61213"/>
                  </a:lnTo>
                  <a:lnTo>
                    <a:pt x="6285357" y="76200"/>
                  </a:lnTo>
                  <a:lnTo>
                    <a:pt x="6285357" y="1783587"/>
                  </a:lnTo>
                  <a:lnTo>
                    <a:pt x="6272276" y="1825624"/>
                  </a:lnTo>
                  <a:lnTo>
                    <a:pt x="6238494" y="1853437"/>
                  </a:lnTo>
                  <a:lnTo>
                    <a:pt x="6209157" y="1859406"/>
                  </a:lnTo>
                  <a:lnTo>
                    <a:pt x="76200" y="1859406"/>
                  </a:lnTo>
                  <a:lnTo>
                    <a:pt x="33782" y="1846325"/>
                  </a:lnTo>
                  <a:lnTo>
                    <a:pt x="5842" y="1812924"/>
                  </a:lnTo>
                  <a:lnTo>
                    <a:pt x="0" y="1783587"/>
                  </a:lnTo>
                  <a:lnTo>
                    <a:pt x="0" y="76200"/>
                  </a:lnTo>
                  <a:lnTo>
                    <a:pt x="13081" y="33781"/>
                  </a:lnTo>
                  <a:lnTo>
                    <a:pt x="46862" y="5841"/>
                  </a:lnTo>
                  <a:lnTo>
                    <a:pt x="76200" y="0"/>
                  </a:lnTo>
                  <a:close/>
                </a:path>
              </a:pathLst>
            </a:custGeom>
            <a:ln w="9143">
              <a:solidFill>
                <a:srgbClr val="00C5B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20202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-3047" y="-3047"/>
            <a:ext cx="12201525" cy="2194560"/>
            <a:chOff x="-3047" y="-3047"/>
            <a:chExt cx="12201525" cy="2194560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24" y="1524"/>
              <a:ext cx="12192000" cy="2185416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1524" y="1524"/>
              <a:ext cx="12192000" cy="2185670"/>
            </a:xfrm>
            <a:custGeom>
              <a:avLst/>
              <a:gdLst/>
              <a:ahLst/>
              <a:cxnLst/>
              <a:rect l="l" t="t" r="r" b="b"/>
              <a:pathLst>
                <a:path w="12192000" h="2185670">
                  <a:moveTo>
                    <a:pt x="12192000" y="0"/>
                  </a:moveTo>
                  <a:lnTo>
                    <a:pt x="0" y="0"/>
                  </a:lnTo>
                  <a:lnTo>
                    <a:pt x="0" y="1887092"/>
                  </a:lnTo>
                  <a:lnTo>
                    <a:pt x="1996058" y="1887092"/>
                  </a:lnTo>
                  <a:lnTo>
                    <a:pt x="2377059" y="2172716"/>
                  </a:lnTo>
                  <a:lnTo>
                    <a:pt x="2385441" y="2175891"/>
                  </a:lnTo>
                  <a:lnTo>
                    <a:pt x="2398141" y="2180716"/>
                  </a:lnTo>
                  <a:lnTo>
                    <a:pt x="2410841" y="2185416"/>
                  </a:lnTo>
                  <a:lnTo>
                    <a:pt x="2421509" y="2185416"/>
                  </a:lnTo>
                  <a:lnTo>
                    <a:pt x="2434209" y="2185416"/>
                  </a:lnTo>
                  <a:lnTo>
                    <a:pt x="2444750" y="2180716"/>
                  </a:lnTo>
                  <a:lnTo>
                    <a:pt x="2457450" y="2175891"/>
                  </a:lnTo>
                  <a:lnTo>
                    <a:pt x="2465959" y="2172716"/>
                  </a:lnTo>
                  <a:lnTo>
                    <a:pt x="2846959" y="1887092"/>
                  </a:lnTo>
                  <a:lnTo>
                    <a:pt x="12192000" y="1887092"/>
                  </a:lnTo>
                  <a:lnTo>
                    <a:pt x="12192000" y="0"/>
                  </a:lnTo>
                  <a:close/>
                </a:path>
              </a:pathLst>
            </a:custGeom>
            <a:ln w="9144">
              <a:solidFill>
                <a:srgbClr val="00C5BA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42543" y="554786"/>
              <a:ext cx="4232021" cy="1171778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pc="-145"/>
              <a:t>Цель</a:t>
            </a:r>
            <a:r>
              <a:rPr dirty="0" spc="-125"/>
              <a:t> </a:t>
            </a:r>
            <a:r>
              <a:rPr dirty="0" spc="-10"/>
              <a:t>работы:</a:t>
            </a:r>
          </a:p>
        </p:txBody>
      </p:sp>
      <p:pic>
        <p:nvPicPr>
          <p:cNvPr id="8" name="object 8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94944" y="3529520"/>
            <a:ext cx="10175494" cy="1110805"/>
          </a:xfrm>
          <a:prstGeom prst="rect">
            <a:avLst/>
          </a:prstGeom>
        </p:spPr>
      </p:pic>
      <p:sp>
        <p:nvSpPr>
          <p:cNvPr id="9" name="object 9" descr=""/>
          <p:cNvSpPr txBox="1"/>
          <p:nvPr/>
        </p:nvSpPr>
        <p:spPr>
          <a:xfrm>
            <a:off x="897737" y="3657422"/>
            <a:ext cx="9754870" cy="7575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430">
                <a:solidFill>
                  <a:srgbClr val="00C5BA"/>
                </a:solidFill>
                <a:latin typeface="Arial MT"/>
                <a:cs typeface="Arial MT"/>
              </a:rPr>
              <a:t>🞅</a:t>
            </a:r>
            <a:r>
              <a:rPr dirty="0" sz="2400" spc="-90">
                <a:solidFill>
                  <a:srgbClr val="00C5BA"/>
                </a:solidFill>
                <a:latin typeface="Arial MT"/>
                <a:cs typeface="Arial MT"/>
              </a:rPr>
              <a:t> </a:t>
            </a:r>
            <a:r>
              <a:rPr dirty="0" sz="2400" spc="-125">
                <a:solidFill>
                  <a:srgbClr val="FFFFFF"/>
                </a:solidFill>
                <a:latin typeface="Verdana"/>
                <a:cs typeface="Verdana"/>
              </a:rPr>
              <a:t>Цель</a:t>
            </a:r>
            <a:r>
              <a:rPr dirty="0" sz="2400" spc="-1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400" spc="-10">
                <a:solidFill>
                  <a:srgbClr val="FFFFFF"/>
                </a:solidFill>
                <a:latin typeface="Verdana"/>
                <a:cs typeface="Verdana"/>
              </a:rPr>
              <a:t>данной</a:t>
            </a:r>
            <a:r>
              <a:rPr dirty="0" sz="2400" spc="-1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400" spc="-10">
                <a:solidFill>
                  <a:srgbClr val="FFFFFF"/>
                </a:solidFill>
                <a:latin typeface="Verdana"/>
                <a:cs typeface="Verdana"/>
              </a:rPr>
              <a:t>работы</a:t>
            </a:r>
            <a:r>
              <a:rPr dirty="0" sz="2400" spc="-1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400" spc="-90">
                <a:solidFill>
                  <a:srgbClr val="FFFFFF"/>
                </a:solidFill>
                <a:latin typeface="Verdana"/>
                <a:cs typeface="Verdana"/>
              </a:rPr>
              <a:t>заключается</a:t>
            </a:r>
            <a:r>
              <a:rPr dirty="0" sz="2400" spc="-1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400" spc="-315">
                <a:solidFill>
                  <a:srgbClr val="FFFFFF"/>
                </a:solidFill>
                <a:latin typeface="Verdana"/>
                <a:cs typeface="Verdana"/>
              </a:rPr>
              <a:t>в</a:t>
            </a:r>
            <a:r>
              <a:rPr dirty="0" sz="2400" spc="-1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400">
                <a:solidFill>
                  <a:srgbClr val="FFFFFF"/>
                </a:solidFill>
                <a:latin typeface="Verdana"/>
                <a:cs typeface="Verdana"/>
              </a:rPr>
              <a:t>освоении</a:t>
            </a:r>
            <a:r>
              <a:rPr dirty="0" sz="2400" spc="-1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400" spc="-10">
                <a:solidFill>
                  <a:srgbClr val="FFFFFF"/>
                </a:solidFill>
                <a:latin typeface="Verdana"/>
                <a:cs typeface="Verdana"/>
              </a:rPr>
              <a:t>работы</a:t>
            </a:r>
            <a:r>
              <a:rPr dirty="0" sz="2400" spc="-14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400" spc="254">
                <a:solidFill>
                  <a:srgbClr val="FFFFFF"/>
                </a:solidFill>
                <a:latin typeface="Verdana"/>
                <a:cs typeface="Verdana"/>
              </a:rPr>
              <a:t>с</a:t>
            </a:r>
            <a:r>
              <a:rPr dirty="0" sz="2400" spc="-14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400" spc="-310">
                <a:solidFill>
                  <a:srgbClr val="FFFFFF"/>
                </a:solidFill>
                <a:latin typeface="Verdana"/>
                <a:cs typeface="Verdana"/>
              </a:rPr>
              <a:t>RAID-</a:t>
            </a:r>
            <a:endParaRPr sz="2400">
              <a:latin typeface="Verdana"/>
              <a:cs typeface="Verdana"/>
            </a:endParaRPr>
          </a:p>
          <a:p>
            <a:pPr marL="356870">
              <a:lnSpc>
                <a:spcPct val="100000"/>
              </a:lnSpc>
              <a:spcBef>
                <a:spcPts val="5"/>
              </a:spcBef>
            </a:pPr>
            <a:r>
              <a:rPr dirty="0" sz="2400" spc="145">
                <a:solidFill>
                  <a:srgbClr val="FFFFFF"/>
                </a:solidFill>
                <a:latin typeface="Verdana"/>
                <a:cs typeface="Verdana"/>
              </a:rPr>
              <a:t>массивами</a:t>
            </a:r>
            <a:r>
              <a:rPr dirty="0" sz="2400" spc="-20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400" spc="-20">
                <a:solidFill>
                  <a:srgbClr val="FFFFFF"/>
                </a:solidFill>
                <a:latin typeface="Verdana"/>
                <a:cs typeface="Verdana"/>
              </a:rPr>
              <a:t>при</a:t>
            </a:r>
            <a:r>
              <a:rPr dirty="0" sz="2400" spc="-1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400" spc="114">
                <a:solidFill>
                  <a:srgbClr val="FFFFFF"/>
                </a:solidFill>
                <a:latin typeface="Verdana"/>
                <a:cs typeface="Verdana"/>
              </a:rPr>
              <a:t>помощи</a:t>
            </a:r>
            <a:r>
              <a:rPr dirty="0" sz="2400" spc="-15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400" spc="-195">
                <a:solidFill>
                  <a:srgbClr val="FFFFFF"/>
                </a:solidFill>
                <a:latin typeface="Verdana"/>
                <a:cs typeface="Verdana"/>
              </a:rPr>
              <a:t>утилиты</a:t>
            </a:r>
            <a:r>
              <a:rPr dirty="0" sz="2400" spc="-12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400" spc="-10">
                <a:solidFill>
                  <a:srgbClr val="FFFFFF"/>
                </a:solidFill>
                <a:latin typeface="Verdana"/>
                <a:cs typeface="Verdana"/>
              </a:rPr>
              <a:t>mdadm.</a:t>
            </a:r>
            <a:endParaRPr sz="24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2544" y="554786"/>
            <a:ext cx="8672830" cy="117177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pc="75"/>
              <a:t>Просмотр</a:t>
            </a:r>
            <a:r>
              <a:rPr dirty="0" spc="-120"/>
              <a:t> </a:t>
            </a:r>
            <a:r>
              <a:rPr dirty="0"/>
              <a:t>состояния</a:t>
            </a:r>
            <a:r>
              <a:rPr dirty="0" spc="-80"/>
              <a:t> </a:t>
            </a:r>
            <a:r>
              <a:rPr dirty="0" spc="120"/>
              <a:t>массива</a:t>
            </a:r>
          </a:p>
        </p:txBody>
      </p:sp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057400" y="4053776"/>
            <a:ext cx="8072374" cy="586549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2236723" y="4161535"/>
            <a:ext cx="772096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20" b="1">
                <a:solidFill>
                  <a:srgbClr val="FFFFFF"/>
                </a:solidFill>
                <a:latin typeface="Tahoma"/>
                <a:cs typeface="Tahoma"/>
              </a:rPr>
              <a:t>Рис.</a:t>
            </a:r>
            <a:r>
              <a:rPr dirty="0" sz="1800" spc="-2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800" spc="-114" b="1">
                <a:solidFill>
                  <a:srgbClr val="FFFFFF"/>
                </a:solidFill>
                <a:latin typeface="Tahoma"/>
                <a:cs typeface="Tahoma"/>
              </a:rPr>
              <a:t>2.15.</a:t>
            </a:r>
            <a:r>
              <a:rPr dirty="0" sz="1800" spc="-2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800" spc="65">
                <a:solidFill>
                  <a:srgbClr val="FFFFFF"/>
                </a:solidFill>
                <a:latin typeface="Verdana"/>
                <a:cs typeface="Verdana"/>
              </a:rPr>
              <a:t>Просмотр</a:t>
            </a:r>
            <a:r>
              <a:rPr dirty="0" sz="1800" spc="-15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45">
                <a:solidFill>
                  <a:srgbClr val="FFFFFF"/>
                </a:solidFill>
                <a:latin typeface="Verdana"/>
                <a:cs typeface="Verdana"/>
              </a:rPr>
              <a:t>состояния</a:t>
            </a:r>
            <a:r>
              <a:rPr dirty="0" sz="1800" spc="-1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100">
                <a:solidFill>
                  <a:srgbClr val="FFFFFF"/>
                </a:solidFill>
                <a:latin typeface="Verdana"/>
                <a:cs typeface="Verdana"/>
              </a:rPr>
              <a:t>массива</a:t>
            </a:r>
            <a:r>
              <a:rPr dirty="0" sz="1800" spc="-15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Verdana"/>
                <a:cs typeface="Verdana"/>
              </a:rPr>
              <a:t>(mdam</a:t>
            </a:r>
            <a:r>
              <a:rPr dirty="0" sz="1800" spc="-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80">
                <a:solidFill>
                  <a:srgbClr val="FFFFFF"/>
                </a:solidFill>
                <a:latin typeface="Verdana"/>
                <a:cs typeface="Verdana"/>
              </a:rPr>
              <a:t>–query</a:t>
            </a:r>
            <a:r>
              <a:rPr dirty="0" sz="1800" spc="-1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Verdana"/>
                <a:cs typeface="Verdana"/>
              </a:rPr>
              <a:t>/dev/md0).</a:t>
            </a:r>
            <a:endParaRPr sz="1800">
              <a:latin typeface="Verdana"/>
              <a:cs typeface="Verdana"/>
            </a:endParaRPr>
          </a:p>
        </p:txBody>
      </p:sp>
      <p:pic>
        <p:nvPicPr>
          <p:cNvPr id="6" name="object 6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929383" y="3429000"/>
            <a:ext cx="8333232" cy="53949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20202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-3047" y="-3047"/>
            <a:ext cx="12201525" cy="2194560"/>
            <a:chOff x="-3047" y="-3047"/>
            <a:chExt cx="12201525" cy="2194560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24" y="1524"/>
              <a:ext cx="12192000" cy="2185416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1524" y="1524"/>
              <a:ext cx="12192000" cy="2185670"/>
            </a:xfrm>
            <a:custGeom>
              <a:avLst/>
              <a:gdLst/>
              <a:ahLst/>
              <a:cxnLst/>
              <a:rect l="l" t="t" r="r" b="b"/>
              <a:pathLst>
                <a:path w="12192000" h="2185670">
                  <a:moveTo>
                    <a:pt x="12192000" y="0"/>
                  </a:moveTo>
                  <a:lnTo>
                    <a:pt x="0" y="0"/>
                  </a:lnTo>
                  <a:lnTo>
                    <a:pt x="0" y="1887092"/>
                  </a:lnTo>
                  <a:lnTo>
                    <a:pt x="1996058" y="1887092"/>
                  </a:lnTo>
                  <a:lnTo>
                    <a:pt x="2377059" y="2172716"/>
                  </a:lnTo>
                  <a:lnTo>
                    <a:pt x="2385441" y="2175891"/>
                  </a:lnTo>
                  <a:lnTo>
                    <a:pt x="2398141" y="2180716"/>
                  </a:lnTo>
                  <a:lnTo>
                    <a:pt x="2410841" y="2185416"/>
                  </a:lnTo>
                  <a:lnTo>
                    <a:pt x="2421509" y="2185416"/>
                  </a:lnTo>
                  <a:lnTo>
                    <a:pt x="2434209" y="2185416"/>
                  </a:lnTo>
                  <a:lnTo>
                    <a:pt x="2444750" y="2180716"/>
                  </a:lnTo>
                  <a:lnTo>
                    <a:pt x="2457450" y="2175891"/>
                  </a:lnTo>
                  <a:lnTo>
                    <a:pt x="2465959" y="2172716"/>
                  </a:lnTo>
                  <a:lnTo>
                    <a:pt x="2846959" y="1887092"/>
                  </a:lnTo>
                  <a:lnTo>
                    <a:pt x="12192000" y="1887092"/>
                  </a:lnTo>
                  <a:lnTo>
                    <a:pt x="12192000" y="0"/>
                  </a:lnTo>
                  <a:close/>
                </a:path>
              </a:pathLst>
            </a:custGeom>
            <a:ln w="9144">
              <a:solidFill>
                <a:srgbClr val="00C5BA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42543" y="554786"/>
              <a:ext cx="8672830" cy="1171778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pc="75"/>
              <a:t>Просмотр</a:t>
            </a:r>
            <a:r>
              <a:rPr dirty="0" spc="-120"/>
              <a:t> </a:t>
            </a:r>
            <a:r>
              <a:rPr dirty="0"/>
              <a:t>состояния</a:t>
            </a:r>
            <a:r>
              <a:rPr dirty="0" spc="-80"/>
              <a:t> </a:t>
            </a:r>
            <a:r>
              <a:rPr dirty="0" spc="120"/>
              <a:t>массива</a:t>
            </a:r>
          </a:p>
        </p:txBody>
      </p:sp>
      <p:pic>
        <p:nvPicPr>
          <p:cNvPr id="8" name="object 8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34568" y="3685095"/>
            <a:ext cx="3985132" cy="775525"/>
          </a:xfrm>
          <a:prstGeom prst="rect">
            <a:avLst/>
          </a:prstGeom>
        </p:spPr>
      </p:pic>
      <p:sp>
        <p:nvSpPr>
          <p:cNvPr id="9" name="object 9" descr=""/>
          <p:cNvSpPr txBox="1"/>
          <p:nvPr/>
        </p:nvSpPr>
        <p:spPr>
          <a:xfrm>
            <a:off x="897737" y="3783838"/>
            <a:ext cx="3663315" cy="514984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600">
                <a:solidFill>
                  <a:srgbClr val="00C5BA"/>
                </a:solidFill>
                <a:latin typeface="Arial MT"/>
                <a:cs typeface="Arial MT"/>
              </a:rPr>
              <a:t>🞅</a:t>
            </a:r>
            <a:r>
              <a:rPr dirty="0" sz="1600" b="1">
                <a:solidFill>
                  <a:srgbClr val="FFFFFF"/>
                </a:solidFill>
                <a:latin typeface="Tahoma"/>
                <a:cs typeface="Tahoma"/>
              </a:rPr>
              <a:t>Рис.</a:t>
            </a:r>
            <a:r>
              <a:rPr dirty="0" sz="1600" spc="5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00" spc="-105" b="1">
                <a:solidFill>
                  <a:srgbClr val="FFFFFF"/>
                </a:solidFill>
                <a:latin typeface="Tahoma"/>
                <a:cs typeface="Tahoma"/>
              </a:rPr>
              <a:t>2.16.</a:t>
            </a:r>
            <a:r>
              <a:rPr dirty="0" sz="1600" spc="4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00" spc="60">
                <a:solidFill>
                  <a:srgbClr val="FFFFFF"/>
                </a:solidFill>
                <a:latin typeface="Verdana"/>
                <a:cs typeface="Verdana"/>
              </a:rPr>
              <a:t>Просмотр</a:t>
            </a:r>
            <a:r>
              <a:rPr dirty="0" sz="1600" spc="-12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Verdana"/>
                <a:cs typeface="Verdana"/>
              </a:rPr>
              <a:t>состояния</a:t>
            </a:r>
            <a:endParaRPr sz="16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1600" spc="90">
                <a:solidFill>
                  <a:srgbClr val="FFFFFF"/>
                </a:solidFill>
                <a:latin typeface="Verdana"/>
                <a:cs typeface="Verdana"/>
              </a:rPr>
              <a:t>массива</a:t>
            </a:r>
            <a:r>
              <a:rPr dirty="0" sz="1600" spc="-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Verdana"/>
                <a:cs typeface="Verdana"/>
              </a:rPr>
              <a:t>(mdam</a:t>
            </a:r>
            <a:r>
              <a:rPr dirty="0" sz="1600" spc="-1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35">
                <a:solidFill>
                  <a:srgbClr val="FFFFFF"/>
                </a:solidFill>
                <a:latin typeface="Verdana"/>
                <a:cs typeface="Verdana"/>
              </a:rPr>
              <a:t>–detail</a:t>
            </a:r>
            <a:r>
              <a:rPr dirty="0" sz="1600" spc="-15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20">
                <a:solidFill>
                  <a:srgbClr val="FFFFFF"/>
                </a:solidFill>
                <a:latin typeface="Verdana"/>
                <a:cs typeface="Verdana"/>
              </a:rPr>
              <a:t>/dev/md0).</a:t>
            </a:r>
            <a:endParaRPr sz="1600">
              <a:latin typeface="Verdana"/>
              <a:cs typeface="Verdana"/>
            </a:endParaRPr>
          </a:p>
        </p:txBody>
      </p:sp>
      <p:grpSp>
        <p:nvGrpSpPr>
          <p:cNvPr id="10" name="object 10" descr=""/>
          <p:cNvGrpSpPr/>
          <p:nvPr/>
        </p:nvGrpSpPr>
        <p:grpSpPr>
          <a:xfrm>
            <a:off x="5684520" y="2404872"/>
            <a:ext cx="5111750" cy="3734435"/>
            <a:chOff x="5684520" y="2404872"/>
            <a:chExt cx="5111750" cy="3734435"/>
          </a:xfrm>
        </p:grpSpPr>
        <p:pic>
          <p:nvPicPr>
            <p:cNvPr id="11" name="object 11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693664" y="2414016"/>
              <a:ext cx="5093208" cy="3715512"/>
            </a:xfrm>
            <a:prstGeom prst="rect">
              <a:avLst/>
            </a:prstGeom>
          </p:spPr>
        </p:pic>
        <p:sp>
          <p:nvSpPr>
            <p:cNvPr id="12" name="object 12" descr=""/>
            <p:cNvSpPr/>
            <p:nvPr/>
          </p:nvSpPr>
          <p:spPr>
            <a:xfrm>
              <a:off x="5689092" y="2409444"/>
              <a:ext cx="5102860" cy="3724910"/>
            </a:xfrm>
            <a:custGeom>
              <a:avLst/>
              <a:gdLst/>
              <a:ahLst/>
              <a:cxnLst/>
              <a:rect l="l" t="t" r="r" b="b"/>
              <a:pathLst>
                <a:path w="5102859" h="3724910">
                  <a:moveTo>
                    <a:pt x="148462" y="0"/>
                  </a:moveTo>
                  <a:lnTo>
                    <a:pt x="4954270" y="0"/>
                  </a:lnTo>
                  <a:lnTo>
                    <a:pt x="4983861" y="2793"/>
                  </a:lnTo>
                  <a:lnTo>
                    <a:pt x="5037074" y="25400"/>
                  </a:lnTo>
                  <a:lnTo>
                    <a:pt x="5077333" y="65531"/>
                  </a:lnTo>
                  <a:lnTo>
                    <a:pt x="5099812" y="118744"/>
                  </a:lnTo>
                  <a:lnTo>
                    <a:pt x="5102606" y="148462"/>
                  </a:lnTo>
                  <a:lnTo>
                    <a:pt x="5102606" y="3576662"/>
                  </a:lnTo>
                  <a:lnTo>
                    <a:pt x="5090795" y="3634206"/>
                  </a:lnTo>
                  <a:lnTo>
                    <a:pt x="5059299" y="3681298"/>
                  </a:lnTo>
                  <a:lnTo>
                    <a:pt x="5011801" y="3713238"/>
                  </a:lnTo>
                  <a:lnTo>
                    <a:pt x="4954270" y="3724681"/>
                  </a:lnTo>
                  <a:lnTo>
                    <a:pt x="148462" y="3724681"/>
                  </a:lnTo>
                  <a:lnTo>
                    <a:pt x="90932" y="3713238"/>
                  </a:lnTo>
                  <a:lnTo>
                    <a:pt x="43815" y="3681298"/>
                  </a:lnTo>
                  <a:lnTo>
                    <a:pt x="11811" y="3634206"/>
                  </a:lnTo>
                  <a:lnTo>
                    <a:pt x="0" y="3576662"/>
                  </a:lnTo>
                  <a:lnTo>
                    <a:pt x="0" y="148462"/>
                  </a:lnTo>
                  <a:lnTo>
                    <a:pt x="11811" y="90931"/>
                  </a:lnTo>
                  <a:lnTo>
                    <a:pt x="43815" y="43814"/>
                  </a:lnTo>
                  <a:lnTo>
                    <a:pt x="90932" y="11810"/>
                  </a:lnTo>
                  <a:lnTo>
                    <a:pt x="148462" y="0"/>
                  </a:lnTo>
                  <a:close/>
                </a:path>
              </a:pathLst>
            </a:custGeom>
            <a:ln w="9144">
              <a:solidFill>
                <a:srgbClr val="00C5B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4636135" cy="6858000"/>
            <a:chOff x="0" y="0"/>
            <a:chExt cx="4636135" cy="6858000"/>
          </a:xfrm>
        </p:grpSpPr>
        <p:sp>
          <p:nvSpPr>
            <p:cNvPr id="3" name="object 3" descr=""/>
            <p:cNvSpPr/>
            <p:nvPr/>
          </p:nvSpPr>
          <p:spPr>
            <a:xfrm>
              <a:off x="0" y="0"/>
              <a:ext cx="4636135" cy="6858000"/>
            </a:xfrm>
            <a:custGeom>
              <a:avLst/>
              <a:gdLst/>
              <a:ahLst/>
              <a:cxnLst/>
              <a:rect l="l" t="t" r="r" b="b"/>
              <a:pathLst>
                <a:path w="4636135" h="6858000">
                  <a:moveTo>
                    <a:pt x="4636008" y="0"/>
                  </a:moveTo>
                  <a:lnTo>
                    <a:pt x="0" y="0"/>
                  </a:lnTo>
                  <a:lnTo>
                    <a:pt x="0" y="6857999"/>
                  </a:lnTo>
                  <a:lnTo>
                    <a:pt x="4636008" y="6857999"/>
                  </a:lnTo>
                  <a:lnTo>
                    <a:pt x="4636008" y="2522601"/>
                  </a:lnTo>
                  <a:lnTo>
                    <a:pt x="4265676" y="2244725"/>
                  </a:lnTo>
                  <a:lnTo>
                    <a:pt x="4255135" y="2228850"/>
                  </a:lnTo>
                  <a:lnTo>
                    <a:pt x="4248785" y="2220976"/>
                  </a:lnTo>
                  <a:lnTo>
                    <a:pt x="4248785" y="2201926"/>
                  </a:lnTo>
                  <a:lnTo>
                    <a:pt x="4255135" y="2193925"/>
                  </a:lnTo>
                  <a:lnTo>
                    <a:pt x="4265676" y="2178050"/>
                  </a:lnTo>
                  <a:lnTo>
                    <a:pt x="4636008" y="1900301"/>
                  </a:lnTo>
                  <a:lnTo>
                    <a:pt x="4636008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3840" y="2517648"/>
              <a:ext cx="3244342" cy="1446021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30453" y="2676525"/>
            <a:ext cx="2677160" cy="1000125"/>
          </a:xfrm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0"/>
              </a:spcBef>
            </a:pPr>
            <a:r>
              <a:rPr dirty="0" sz="3200" spc="75"/>
              <a:t>Массив</a:t>
            </a:r>
            <a:r>
              <a:rPr dirty="0" sz="3200" spc="10"/>
              <a:t> </a:t>
            </a:r>
            <a:r>
              <a:rPr dirty="0" sz="3200" spc="-50"/>
              <a:t>и </a:t>
            </a:r>
            <a:r>
              <a:rPr dirty="0" sz="3200" spc="-10"/>
              <a:t>метаданные</a:t>
            </a:r>
            <a:endParaRPr sz="3200"/>
          </a:p>
        </p:txBody>
      </p:sp>
      <p:sp>
        <p:nvSpPr>
          <p:cNvPr id="6" name="object 6" descr=""/>
          <p:cNvSpPr txBox="1"/>
          <p:nvPr/>
        </p:nvSpPr>
        <p:spPr>
          <a:xfrm>
            <a:off x="5069204" y="1820367"/>
            <a:ext cx="5634990" cy="27114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600">
                <a:solidFill>
                  <a:srgbClr val="00C5BA"/>
                </a:solidFill>
                <a:latin typeface="Arial MT"/>
                <a:cs typeface="Arial MT"/>
              </a:rPr>
              <a:t>🞅</a:t>
            </a:r>
            <a:r>
              <a:rPr dirty="0" sz="1600" b="1">
                <a:latin typeface="Tahoma"/>
                <a:cs typeface="Tahoma"/>
              </a:rPr>
              <a:t>Рис.</a:t>
            </a:r>
            <a:r>
              <a:rPr dirty="0" sz="1600" spc="35" b="1">
                <a:latin typeface="Tahoma"/>
                <a:cs typeface="Tahoma"/>
              </a:rPr>
              <a:t> </a:t>
            </a:r>
            <a:r>
              <a:rPr dirty="0" sz="1600" spc="-105" b="1">
                <a:latin typeface="Tahoma"/>
                <a:cs typeface="Tahoma"/>
              </a:rPr>
              <a:t>2.17.</a:t>
            </a:r>
            <a:r>
              <a:rPr dirty="0" sz="1600" spc="25" b="1">
                <a:latin typeface="Tahoma"/>
                <a:cs typeface="Tahoma"/>
              </a:rPr>
              <a:t> </a:t>
            </a:r>
            <a:r>
              <a:rPr dirty="0" sz="1600">
                <a:latin typeface="Verdana"/>
                <a:cs typeface="Verdana"/>
              </a:rPr>
              <a:t>Удаление</a:t>
            </a:r>
            <a:r>
              <a:rPr dirty="0" sz="1600" spc="-130">
                <a:latin typeface="Verdana"/>
                <a:cs typeface="Verdana"/>
              </a:rPr>
              <a:t> </a:t>
            </a:r>
            <a:r>
              <a:rPr dirty="0" sz="1600" spc="90">
                <a:latin typeface="Verdana"/>
                <a:cs typeface="Verdana"/>
              </a:rPr>
              <a:t>массива</a:t>
            </a:r>
            <a:r>
              <a:rPr dirty="0" sz="1600" spc="-60">
                <a:latin typeface="Verdana"/>
                <a:cs typeface="Verdana"/>
              </a:rPr>
              <a:t> </a:t>
            </a:r>
            <a:r>
              <a:rPr dirty="0" sz="1600" spc="-50">
                <a:latin typeface="Verdana"/>
                <a:cs typeface="Verdana"/>
              </a:rPr>
              <a:t>и</a:t>
            </a:r>
            <a:r>
              <a:rPr dirty="0" sz="1600" spc="-70">
                <a:latin typeface="Verdana"/>
                <a:cs typeface="Verdana"/>
              </a:rPr>
              <a:t> </a:t>
            </a:r>
            <a:r>
              <a:rPr dirty="0" sz="1600" spc="-40">
                <a:latin typeface="Verdana"/>
                <a:cs typeface="Verdana"/>
              </a:rPr>
              <a:t>очистка</a:t>
            </a:r>
            <a:r>
              <a:rPr dirty="0" sz="1600" spc="-110">
                <a:latin typeface="Verdana"/>
                <a:cs typeface="Verdana"/>
              </a:rPr>
              <a:t> </a:t>
            </a:r>
            <a:r>
              <a:rPr dirty="0" sz="1600" spc="-40">
                <a:latin typeface="Verdana"/>
                <a:cs typeface="Verdana"/>
              </a:rPr>
              <a:t>метаданных.</a:t>
            </a:r>
            <a:endParaRPr sz="1600">
              <a:latin typeface="Verdana"/>
              <a:cs typeface="Verdana"/>
            </a:endParaRPr>
          </a:p>
        </p:txBody>
      </p:sp>
      <p:grpSp>
        <p:nvGrpSpPr>
          <p:cNvPr id="7" name="object 7" descr=""/>
          <p:cNvGrpSpPr/>
          <p:nvPr/>
        </p:nvGrpSpPr>
        <p:grpSpPr>
          <a:xfrm>
            <a:off x="4980432" y="4123944"/>
            <a:ext cx="6602095" cy="1811020"/>
            <a:chOff x="4980432" y="4123944"/>
            <a:chExt cx="6602095" cy="1811020"/>
          </a:xfrm>
        </p:grpSpPr>
        <p:pic>
          <p:nvPicPr>
            <p:cNvPr id="8" name="object 8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89576" y="4133088"/>
              <a:ext cx="6583680" cy="1792224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4985004" y="4128516"/>
              <a:ext cx="6593205" cy="1801495"/>
            </a:xfrm>
            <a:custGeom>
              <a:avLst/>
              <a:gdLst/>
              <a:ahLst/>
              <a:cxnLst/>
              <a:rect l="l" t="t" r="r" b="b"/>
              <a:pathLst>
                <a:path w="6593205" h="1801495">
                  <a:moveTo>
                    <a:pt x="74168" y="0"/>
                  </a:moveTo>
                  <a:lnTo>
                    <a:pt x="6519164" y="0"/>
                  </a:lnTo>
                  <a:lnTo>
                    <a:pt x="6533642" y="1650"/>
                  </a:lnTo>
                  <a:lnTo>
                    <a:pt x="6571361" y="21970"/>
                  </a:lnTo>
                  <a:lnTo>
                    <a:pt x="6591300" y="59562"/>
                  </a:lnTo>
                  <a:lnTo>
                    <a:pt x="6592951" y="74167"/>
                  </a:lnTo>
                  <a:lnTo>
                    <a:pt x="6592951" y="1727669"/>
                  </a:lnTo>
                  <a:lnTo>
                    <a:pt x="6571361" y="1779917"/>
                  </a:lnTo>
                  <a:lnTo>
                    <a:pt x="6533642" y="1799767"/>
                  </a:lnTo>
                  <a:lnTo>
                    <a:pt x="6519164" y="1801431"/>
                  </a:lnTo>
                  <a:lnTo>
                    <a:pt x="74168" y="1801431"/>
                  </a:lnTo>
                  <a:lnTo>
                    <a:pt x="21971" y="1779930"/>
                  </a:lnTo>
                  <a:lnTo>
                    <a:pt x="1650" y="1742224"/>
                  </a:lnTo>
                  <a:lnTo>
                    <a:pt x="0" y="1727669"/>
                  </a:lnTo>
                  <a:lnTo>
                    <a:pt x="0" y="74167"/>
                  </a:lnTo>
                  <a:lnTo>
                    <a:pt x="21971" y="21970"/>
                  </a:lnTo>
                  <a:lnTo>
                    <a:pt x="59562" y="1650"/>
                  </a:lnTo>
                  <a:lnTo>
                    <a:pt x="74168" y="0"/>
                  </a:lnTo>
                  <a:close/>
                </a:path>
              </a:pathLst>
            </a:custGeom>
            <a:ln w="9144">
              <a:solidFill>
                <a:srgbClr val="00C5B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33143" y="2264664"/>
            <a:ext cx="9306941" cy="236956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988566" y="2502230"/>
            <a:ext cx="8216900" cy="167195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573405" marR="5080" indent="-561340">
              <a:lnSpc>
                <a:spcPct val="100000"/>
              </a:lnSpc>
              <a:spcBef>
                <a:spcPts val="100"/>
              </a:spcBef>
            </a:pPr>
            <a:r>
              <a:rPr dirty="0" sz="5400" spc="-420"/>
              <a:t>RAID-</a:t>
            </a:r>
            <a:r>
              <a:rPr dirty="0" sz="5400" spc="160"/>
              <a:t>массив</a:t>
            </a:r>
            <a:r>
              <a:rPr dirty="0" sz="5400" spc="-70"/>
              <a:t> </a:t>
            </a:r>
            <a:r>
              <a:rPr dirty="0" sz="5400" spc="595"/>
              <a:t>с</a:t>
            </a:r>
            <a:r>
              <a:rPr dirty="0" sz="5400" spc="-65"/>
              <a:t> </a:t>
            </a:r>
            <a:r>
              <a:rPr dirty="0" sz="5400" spc="-155"/>
              <a:t>горячим </a:t>
            </a:r>
            <a:r>
              <a:rPr dirty="0" sz="5400"/>
              <a:t>резервом</a:t>
            </a:r>
            <a:r>
              <a:rPr dirty="0" sz="5400" spc="15"/>
              <a:t> </a:t>
            </a:r>
            <a:r>
              <a:rPr dirty="0" sz="5400" spc="-80"/>
              <a:t>(hotspare)</a:t>
            </a:r>
            <a:endParaRPr sz="54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63880" y="612597"/>
            <a:ext cx="10852150" cy="109250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5778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3700"/>
              <a:t>Создание,</a:t>
            </a:r>
            <a:r>
              <a:rPr dirty="0" sz="3700" spc="-155"/>
              <a:t> </a:t>
            </a:r>
            <a:r>
              <a:rPr dirty="0" sz="3700" spc="-40"/>
              <a:t>добавление,</a:t>
            </a:r>
            <a:r>
              <a:rPr dirty="0" sz="3700" spc="-140"/>
              <a:t> </a:t>
            </a:r>
            <a:r>
              <a:rPr dirty="0" sz="3700" spc="-10"/>
              <a:t>подмонтирование</a:t>
            </a:r>
            <a:endParaRPr sz="3700"/>
          </a:p>
        </p:txBody>
      </p:sp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34568" y="3627170"/>
            <a:ext cx="4012564" cy="1260170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897737" y="3724402"/>
            <a:ext cx="3633470" cy="100266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dirty="0" sz="1600">
                <a:solidFill>
                  <a:srgbClr val="00C5BA"/>
                </a:solidFill>
                <a:latin typeface="Arial MT"/>
                <a:cs typeface="Arial MT"/>
              </a:rPr>
              <a:t>🞅</a:t>
            </a:r>
            <a:r>
              <a:rPr dirty="0" sz="1600" b="1">
                <a:solidFill>
                  <a:srgbClr val="FFFFFF"/>
                </a:solidFill>
                <a:latin typeface="Tahoma"/>
                <a:cs typeface="Tahoma"/>
              </a:rPr>
              <a:t>Рис.</a:t>
            </a:r>
            <a:r>
              <a:rPr dirty="0" sz="1600" spc="7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00" spc="-100" b="1">
                <a:solidFill>
                  <a:srgbClr val="FFFFFF"/>
                </a:solidFill>
                <a:latin typeface="Tahoma"/>
                <a:cs typeface="Tahoma"/>
              </a:rPr>
              <a:t>3.1.</a:t>
            </a:r>
            <a:r>
              <a:rPr dirty="0" sz="1600" spc="5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00">
                <a:solidFill>
                  <a:srgbClr val="FFFFFF"/>
                </a:solidFill>
                <a:latin typeface="Verdana"/>
                <a:cs typeface="Verdana"/>
              </a:rPr>
              <a:t>Создание</a:t>
            </a:r>
            <a:r>
              <a:rPr dirty="0" sz="1600" spc="-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90">
                <a:solidFill>
                  <a:srgbClr val="FFFFFF"/>
                </a:solidFill>
                <a:latin typeface="Verdana"/>
                <a:cs typeface="Verdana"/>
              </a:rPr>
              <a:t>массива</a:t>
            </a:r>
            <a:r>
              <a:rPr dirty="0" sz="1600" spc="-2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195">
                <a:solidFill>
                  <a:srgbClr val="FFFFFF"/>
                </a:solidFill>
                <a:latin typeface="Verdana"/>
                <a:cs typeface="Verdana"/>
              </a:rPr>
              <a:t>RAID </a:t>
            </a:r>
            <a:r>
              <a:rPr dirty="0" sz="1600" spc="-125">
                <a:solidFill>
                  <a:srgbClr val="FFFFFF"/>
                </a:solidFill>
                <a:latin typeface="Verdana"/>
                <a:cs typeface="Verdana"/>
              </a:rPr>
              <a:t>1</a:t>
            </a:r>
            <a:r>
              <a:rPr dirty="0" sz="1600" spc="-10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114">
                <a:solidFill>
                  <a:srgbClr val="FFFFFF"/>
                </a:solidFill>
                <a:latin typeface="Verdana"/>
                <a:cs typeface="Verdana"/>
              </a:rPr>
              <a:t>из</a:t>
            </a:r>
            <a:r>
              <a:rPr dirty="0" sz="1600" spc="-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135">
                <a:solidFill>
                  <a:srgbClr val="FFFFFF"/>
                </a:solidFill>
                <a:latin typeface="Verdana"/>
                <a:cs typeface="Verdana"/>
              </a:rPr>
              <a:t>двух</a:t>
            </a:r>
            <a:r>
              <a:rPr dirty="0" sz="1600" spc="-13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55">
                <a:solidFill>
                  <a:srgbClr val="FFFFFF"/>
                </a:solidFill>
                <a:latin typeface="Verdana"/>
                <a:cs typeface="Verdana"/>
              </a:rPr>
              <a:t>дисков,</a:t>
            </a:r>
            <a:r>
              <a:rPr dirty="0" sz="1600" spc="-14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Verdana"/>
                <a:cs typeface="Verdana"/>
              </a:rPr>
              <a:t>добавление </a:t>
            </a:r>
            <a:r>
              <a:rPr dirty="0" sz="1600" spc="-50">
                <a:solidFill>
                  <a:srgbClr val="FFFFFF"/>
                </a:solidFill>
                <a:latin typeface="Verdana"/>
                <a:cs typeface="Verdana"/>
              </a:rPr>
              <a:t>третьего</a:t>
            </a:r>
            <a:r>
              <a:rPr dirty="0" sz="1600" spc="-1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Verdana"/>
                <a:cs typeface="Verdana"/>
              </a:rPr>
              <a:t>диска,</a:t>
            </a:r>
            <a:r>
              <a:rPr dirty="0" sz="1600" spc="-14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Verdana"/>
                <a:cs typeface="Verdana"/>
              </a:rPr>
              <a:t>подмонтирование</a:t>
            </a:r>
            <a:endParaRPr sz="16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600" spc="-10">
                <a:solidFill>
                  <a:srgbClr val="FFFFFF"/>
                </a:solidFill>
                <a:latin typeface="Verdana"/>
                <a:cs typeface="Verdana"/>
              </a:rPr>
              <a:t>/dev/md0.</a:t>
            </a:r>
            <a:endParaRPr sz="1600">
              <a:latin typeface="Verdana"/>
              <a:cs typeface="Verdana"/>
            </a:endParaRPr>
          </a:p>
        </p:txBody>
      </p:sp>
      <p:grpSp>
        <p:nvGrpSpPr>
          <p:cNvPr id="6" name="object 6" descr=""/>
          <p:cNvGrpSpPr/>
          <p:nvPr/>
        </p:nvGrpSpPr>
        <p:grpSpPr>
          <a:xfrm>
            <a:off x="5093208" y="3243072"/>
            <a:ext cx="6294755" cy="2057400"/>
            <a:chOff x="5093208" y="3243072"/>
            <a:chExt cx="6294755" cy="2057400"/>
          </a:xfrm>
        </p:grpSpPr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02352" y="3252216"/>
              <a:ext cx="6275832" cy="2039112"/>
            </a:xfrm>
            <a:prstGeom prst="rect">
              <a:avLst/>
            </a:prstGeom>
          </p:spPr>
        </p:pic>
        <p:sp>
          <p:nvSpPr>
            <p:cNvPr id="8" name="object 8" descr=""/>
            <p:cNvSpPr/>
            <p:nvPr/>
          </p:nvSpPr>
          <p:spPr>
            <a:xfrm>
              <a:off x="5097780" y="3247644"/>
              <a:ext cx="6285865" cy="2048510"/>
            </a:xfrm>
            <a:custGeom>
              <a:avLst/>
              <a:gdLst/>
              <a:ahLst/>
              <a:cxnLst/>
              <a:rect l="l" t="t" r="r" b="b"/>
              <a:pathLst>
                <a:path w="6285865" h="2048510">
                  <a:moveTo>
                    <a:pt x="83693" y="0"/>
                  </a:moveTo>
                  <a:lnTo>
                    <a:pt x="6201664" y="0"/>
                  </a:lnTo>
                  <a:lnTo>
                    <a:pt x="6218174" y="1650"/>
                  </a:lnTo>
                  <a:lnTo>
                    <a:pt x="6260592" y="24764"/>
                  </a:lnTo>
                  <a:lnTo>
                    <a:pt x="6283706" y="67182"/>
                  </a:lnTo>
                  <a:lnTo>
                    <a:pt x="6285357" y="83692"/>
                  </a:lnTo>
                  <a:lnTo>
                    <a:pt x="6285357" y="1964943"/>
                  </a:lnTo>
                  <a:lnTo>
                    <a:pt x="6271006" y="2011425"/>
                  </a:lnTo>
                  <a:lnTo>
                    <a:pt x="6234049" y="2041652"/>
                  </a:lnTo>
                  <a:lnTo>
                    <a:pt x="6201664" y="2048255"/>
                  </a:lnTo>
                  <a:lnTo>
                    <a:pt x="83693" y="2048255"/>
                  </a:lnTo>
                  <a:lnTo>
                    <a:pt x="36957" y="2034031"/>
                  </a:lnTo>
                  <a:lnTo>
                    <a:pt x="6731" y="1997455"/>
                  </a:lnTo>
                  <a:lnTo>
                    <a:pt x="0" y="1964943"/>
                  </a:lnTo>
                  <a:lnTo>
                    <a:pt x="0" y="83692"/>
                  </a:lnTo>
                  <a:lnTo>
                    <a:pt x="14224" y="36956"/>
                  </a:lnTo>
                  <a:lnTo>
                    <a:pt x="51181" y="6730"/>
                  </a:lnTo>
                  <a:lnTo>
                    <a:pt x="83693" y="0"/>
                  </a:lnTo>
                  <a:close/>
                </a:path>
              </a:pathLst>
            </a:custGeom>
            <a:ln w="9144">
              <a:solidFill>
                <a:srgbClr val="00C5B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2544" y="554786"/>
            <a:ext cx="8557006" cy="117177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pc="-10"/>
              <a:t>Проверка</a:t>
            </a:r>
            <a:r>
              <a:rPr dirty="0" spc="-215"/>
              <a:t> </a:t>
            </a:r>
            <a:r>
              <a:rPr dirty="0"/>
              <a:t>состояния</a:t>
            </a:r>
            <a:r>
              <a:rPr dirty="0" spc="-170"/>
              <a:t> </a:t>
            </a:r>
            <a:r>
              <a:rPr dirty="0" spc="120"/>
              <a:t>массива</a:t>
            </a:r>
          </a:p>
        </p:txBody>
      </p:sp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34568" y="3748989"/>
            <a:ext cx="3570478" cy="1016304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897737" y="3846322"/>
            <a:ext cx="3194050" cy="75882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dirty="0" sz="1600">
                <a:solidFill>
                  <a:srgbClr val="00C5BA"/>
                </a:solidFill>
                <a:latin typeface="Arial MT"/>
                <a:cs typeface="Arial MT"/>
              </a:rPr>
              <a:t>🞅</a:t>
            </a:r>
            <a:r>
              <a:rPr dirty="0" sz="1600" b="1">
                <a:solidFill>
                  <a:srgbClr val="FFFFFF"/>
                </a:solidFill>
                <a:latin typeface="Tahoma"/>
                <a:cs typeface="Tahoma"/>
              </a:rPr>
              <a:t>Рис.</a:t>
            </a:r>
            <a:r>
              <a:rPr dirty="0" sz="1600" spc="5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00" spc="-100" b="1">
                <a:solidFill>
                  <a:srgbClr val="FFFFFF"/>
                </a:solidFill>
                <a:latin typeface="Tahoma"/>
                <a:cs typeface="Tahoma"/>
              </a:rPr>
              <a:t>3.2.</a:t>
            </a:r>
            <a:r>
              <a:rPr dirty="0" sz="1600" spc="3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00">
                <a:solidFill>
                  <a:srgbClr val="FFFFFF"/>
                </a:solidFill>
                <a:latin typeface="Verdana"/>
                <a:cs typeface="Verdana"/>
              </a:rPr>
              <a:t>Проверка</a:t>
            </a:r>
            <a:r>
              <a:rPr dirty="0" sz="1600" spc="-15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80">
                <a:solidFill>
                  <a:srgbClr val="FFFFFF"/>
                </a:solidFill>
                <a:latin typeface="Verdana"/>
                <a:cs typeface="Verdana"/>
              </a:rPr>
              <a:t>состояния </a:t>
            </a:r>
            <a:r>
              <a:rPr dirty="0" sz="1600" spc="90">
                <a:solidFill>
                  <a:srgbClr val="FFFFFF"/>
                </a:solidFill>
                <a:latin typeface="Verdana"/>
                <a:cs typeface="Verdana"/>
              </a:rPr>
              <a:t>массива</a:t>
            </a:r>
            <a:r>
              <a:rPr dirty="0" sz="1600" spc="-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>
                <a:solidFill>
                  <a:srgbClr val="FFFFFF"/>
                </a:solidFill>
                <a:latin typeface="Verdana"/>
                <a:cs typeface="Verdana"/>
              </a:rPr>
              <a:t>(cat</a:t>
            </a:r>
            <a:r>
              <a:rPr dirty="0" sz="1600" spc="-11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20">
                <a:solidFill>
                  <a:srgbClr val="FFFFFF"/>
                </a:solidFill>
                <a:latin typeface="Verdana"/>
                <a:cs typeface="Verdana"/>
              </a:rPr>
              <a:t>/proc/mdstat</a:t>
            </a:r>
            <a:r>
              <a:rPr dirty="0" sz="1600" spc="-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50">
                <a:solidFill>
                  <a:srgbClr val="FFFFFF"/>
                </a:solidFill>
                <a:latin typeface="Verdana"/>
                <a:cs typeface="Verdana"/>
              </a:rPr>
              <a:t>и </a:t>
            </a:r>
            <a:r>
              <a:rPr dirty="0" sz="1600">
                <a:solidFill>
                  <a:srgbClr val="FFFFFF"/>
                </a:solidFill>
                <a:latin typeface="Verdana"/>
                <a:cs typeface="Verdana"/>
              </a:rPr>
              <a:t>mdadm</a:t>
            </a:r>
            <a:r>
              <a:rPr dirty="0" sz="1600" spc="-5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65">
                <a:solidFill>
                  <a:srgbClr val="FFFFFF"/>
                </a:solidFill>
                <a:latin typeface="Verdana"/>
                <a:cs typeface="Verdana"/>
              </a:rPr>
              <a:t>–query</a:t>
            </a:r>
            <a:r>
              <a:rPr dirty="0" sz="1600" spc="-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Verdana"/>
                <a:cs typeface="Verdana"/>
              </a:rPr>
              <a:t>/dev/md0.</a:t>
            </a:r>
            <a:endParaRPr sz="1600">
              <a:latin typeface="Verdana"/>
              <a:cs typeface="Verdana"/>
            </a:endParaRPr>
          </a:p>
        </p:txBody>
      </p:sp>
      <p:grpSp>
        <p:nvGrpSpPr>
          <p:cNvPr id="6" name="object 6" descr=""/>
          <p:cNvGrpSpPr/>
          <p:nvPr/>
        </p:nvGrpSpPr>
        <p:grpSpPr>
          <a:xfrm>
            <a:off x="5093208" y="3611879"/>
            <a:ext cx="6294755" cy="1320165"/>
            <a:chOff x="5093208" y="3611879"/>
            <a:chExt cx="6294755" cy="1320165"/>
          </a:xfrm>
        </p:grpSpPr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02352" y="3621023"/>
              <a:ext cx="6275832" cy="1301495"/>
            </a:xfrm>
            <a:prstGeom prst="rect">
              <a:avLst/>
            </a:prstGeom>
          </p:spPr>
        </p:pic>
        <p:sp>
          <p:nvSpPr>
            <p:cNvPr id="8" name="object 8" descr=""/>
            <p:cNvSpPr/>
            <p:nvPr/>
          </p:nvSpPr>
          <p:spPr>
            <a:xfrm>
              <a:off x="5097780" y="3616451"/>
              <a:ext cx="6285865" cy="1311275"/>
            </a:xfrm>
            <a:custGeom>
              <a:avLst/>
              <a:gdLst/>
              <a:ahLst/>
              <a:cxnLst/>
              <a:rect l="l" t="t" r="r" b="b"/>
              <a:pathLst>
                <a:path w="6285865" h="1311275">
                  <a:moveTo>
                    <a:pt x="54864" y="0"/>
                  </a:moveTo>
                  <a:lnTo>
                    <a:pt x="6230366" y="0"/>
                  </a:lnTo>
                  <a:lnTo>
                    <a:pt x="6251575" y="4191"/>
                  </a:lnTo>
                  <a:lnTo>
                    <a:pt x="6269355" y="16002"/>
                  </a:lnTo>
                  <a:lnTo>
                    <a:pt x="6281039" y="33781"/>
                  </a:lnTo>
                  <a:lnTo>
                    <a:pt x="6285357" y="54864"/>
                  </a:lnTo>
                  <a:lnTo>
                    <a:pt x="6285357" y="1256411"/>
                  </a:lnTo>
                  <a:lnTo>
                    <a:pt x="6281039" y="1277112"/>
                  </a:lnTo>
                  <a:lnTo>
                    <a:pt x="6269355" y="1294892"/>
                  </a:lnTo>
                  <a:lnTo>
                    <a:pt x="6251575" y="1306703"/>
                  </a:lnTo>
                  <a:lnTo>
                    <a:pt x="6230366" y="1310894"/>
                  </a:lnTo>
                  <a:lnTo>
                    <a:pt x="54864" y="1310894"/>
                  </a:lnTo>
                  <a:lnTo>
                    <a:pt x="33782" y="1306703"/>
                  </a:lnTo>
                  <a:lnTo>
                    <a:pt x="16002" y="1294892"/>
                  </a:lnTo>
                  <a:lnTo>
                    <a:pt x="4191" y="1277112"/>
                  </a:lnTo>
                  <a:lnTo>
                    <a:pt x="0" y="1256411"/>
                  </a:lnTo>
                  <a:lnTo>
                    <a:pt x="0" y="54864"/>
                  </a:lnTo>
                  <a:lnTo>
                    <a:pt x="4191" y="33781"/>
                  </a:lnTo>
                  <a:lnTo>
                    <a:pt x="16002" y="16002"/>
                  </a:lnTo>
                  <a:lnTo>
                    <a:pt x="33782" y="4191"/>
                  </a:lnTo>
                  <a:lnTo>
                    <a:pt x="54864" y="0"/>
                  </a:lnTo>
                  <a:close/>
                </a:path>
              </a:pathLst>
            </a:custGeom>
            <a:ln w="9143">
              <a:solidFill>
                <a:srgbClr val="00C5B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2544" y="554786"/>
            <a:ext cx="8557006" cy="117177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pc="-10"/>
              <a:t>Проверка</a:t>
            </a:r>
            <a:r>
              <a:rPr dirty="0" spc="-215"/>
              <a:t> </a:t>
            </a:r>
            <a:r>
              <a:rPr dirty="0"/>
              <a:t>состояния</a:t>
            </a:r>
            <a:r>
              <a:rPr dirty="0" spc="-170"/>
              <a:t> </a:t>
            </a:r>
            <a:r>
              <a:rPr dirty="0" spc="120"/>
              <a:t>массива</a:t>
            </a:r>
          </a:p>
        </p:txBody>
      </p:sp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34568" y="3748989"/>
            <a:ext cx="3570478" cy="1016304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897737" y="3846322"/>
            <a:ext cx="3194050" cy="75882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dirty="0" sz="1600">
                <a:solidFill>
                  <a:srgbClr val="00C5BA"/>
                </a:solidFill>
                <a:latin typeface="Arial MT"/>
                <a:cs typeface="Arial MT"/>
              </a:rPr>
              <a:t>🞅</a:t>
            </a:r>
            <a:r>
              <a:rPr dirty="0" sz="1600" b="1">
                <a:solidFill>
                  <a:srgbClr val="FFFFFF"/>
                </a:solidFill>
                <a:latin typeface="Tahoma"/>
                <a:cs typeface="Tahoma"/>
              </a:rPr>
              <a:t>Рис.</a:t>
            </a:r>
            <a:r>
              <a:rPr dirty="0" sz="1600" spc="5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00" spc="-100" b="1">
                <a:solidFill>
                  <a:srgbClr val="FFFFFF"/>
                </a:solidFill>
                <a:latin typeface="Tahoma"/>
                <a:cs typeface="Tahoma"/>
              </a:rPr>
              <a:t>3.3.</a:t>
            </a:r>
            <a:r>
              <a:rPr dirty="0" sz="1600" spc="3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00">
                <a:solidFill>
                  <a:srgbClr val="FFFFFF"/>
                </a:solidFill>
                <a:latin typeface="Verdana"/>
                <a:cs typeface="Verdana"/>
              </a:rPr>
              <a:t>Проверка</a:t>
            </a:r>
            <a:r>
              <a:rPr dirty="0" sz="1600" spc="-15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80">
                <a:solidFill>
                  <a:srgbClr val="FFFFFF"/>
                </a:solidFill>
                <a:latin typeface="Verdana"/>
                <a:cs typeface="Verdana"/>
              </a:rPr>
              <a:t>состояния </a:t>
            </a:r>
            <a:r>
              <a:rPr dirty="0" sz="1600" spc="90">
                <a:solidFill>
                  <a:srgbClr val="FFFFFF"/>
                </a:solidFill>
                <a:latin typeface="Verdana"/>
                <a:cs typeface="Verdana"/>
              </a:rPr>
              <a:t>массива</a:t>
            </a:r>
            <a:r>
              <a:rPr dirty="0" sz="1600" spc="-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>
                <a:solidFill>
                  <a:srgbClr val="FFFFFF"/>
                </a:solidFill>
                <a:latin typeface="Verdana"/>
                <a:cs typeface="Verdana"/>
              </a:rPr>
              <a:t>(mdadm</a:t>
            </a:r>
            <a:r>
              <a:rPr dirty="0" sz="1600" spc="-14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215">
                <a:solidFill>
                  <a:srgbClr val="FFFFFF"/>
                </a:solidFill>
                <a:latin typeface="Verdana"/>
                <a:cs typeface="Verdana"/>
              </a:rPr>
              <a:t>--</a:t>
            </a:r>
            <a:r>
              <a:rPr dirty="0" sz="1600" spc="-10">
                <a:solidFill>
                  <a:srgbClr val="FFFFFF"/>
                </a:solidFill>
                <a:latin typeface="Verdana"/>
                <a:cs typeface="Verdana"/>
              </a:rPr>
              <a:t>detail</a:t>
            </a:r>
            <a:endParaRPr sz="16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600" spc="-10">
                <a:solidFill>
                  <a:srgbClr val="FFFFFF"/>
                </a:solidFill>
                <a:latin typeface="Verdana"/>
                <a:cs typeface="Verdana"/>
              </a:rPr>
              <a:t>/dev/md0).</a:t>
            </a:r>
            <a:endParaRPr sz="1600">
              <a:latin typeface="Verdana"/>
              <a:cs typeface="Verdana"/>
            </a:endParaRPr>
          </a:p>
        </p:txBody>
      </p:sp>
      <p:grpSp>
        <p:nvGrpSpPr>
          <p:cNvPr id="6" name="object 6" descr=""/>
          <p:cNvGrpSpPr/>
          <p:nvPr/>
        </p:nvGrpSpPr>
        <p:grpSpPr>
          <a:xfrm>
            <a:off x="5148071" y="2404872"/>
            <a:ext cx="6184900" cy="3734435"/>
            <a:chOff x="5148071" y="2404872"/>
            <a:chExt cx="6184900" cy="3734435"/>
          </a:xfrm>
        </p:grpSpPr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57215" y="2414016"/>
              <a:ext cx="6166103" cy="3715512"/>
            </a:xfrm>
            <a:prstGeom prst="rect">
              <a:avLst/>
            </a:prstGeom>
          </p:spPr>
        </p:pic>
        <p:sp>
          <p:nvSpPr>
            <p:cNvPr id="8" name="object 8" descr=""/>
            <p:cNvSpPr/>
            <p:nvPr/>
          </p:nvSpPr>
          <p:spPr>
            <a:xfrm>
              <a:off x="5152643" y="2409444"/>
              <a:ext cx="6175375" cy="3724910"/>
            </a:xfrm>
            <a:custGeom>
              <a:avLst/>
              <a:gdLst/>
              <a:ahLst/>
              <a:cxnLst/>
              <a:rect l="l" t="t" r="r" b="b"/>
              <a:pathLst>
                <a:path w="6175375" h="3724910">
                  <a:moveTo>
                    <a:pt x="148462" y="0"/>
                  </a:moveTo>
                  <a:lnTo>
                    <a:pt x="6026911" y="0"/>
                  </a:lnTo>
                  <a:lnTo>
                    <a:pt x="6056630" y="2793"/>
                  </a:lnTo>
                  <a:lnTo>
                    <a:pt x="6109842" y="25400"/>
                  </a:lnTo>
                  <a:lnTo>
                    <a:pt x="6149975" y="65531"/>
                  </a:lnTo>
                  <a:lnTo>
                    <a:pt x="6172581" y="118744"/>
                  </a:lnTo>
                  <a:lnTo>
                    <a:pt x="6175375" y="148462"/>
                  </a:lnTo>
                  <a:lnTo>
                    <a:pt x="6175375" y="3576662"/>
                  </a:lnTo>
                  <a:lnTo>
                    <a:pt x="6163945" y="3634219"/>
                  </a:lnTo>
                  <a:lnTo>
                    <a:pt x="6131940" y="3681298"/>
                  </a:lnTo>
                  <a:lnTo>
                    <a:pt x="6084951" y="3713238"/>
                  </a:lnTo>
                  <a:lnTo>
                    <a:pt x="6026911" y="3724681"/>
                  </a:lnTo>
                  <a:lnTo>
                    <a:pt x="148462" y="3724681"/>
                  </a:lnTo>
                  <a:lnTo>
                    <a:pt x="90931" y="3713238"/>
                  </a:lnTo>
                  <a:lnTo>
                    <a:pt x="43814" y="3681298"/>
                  </a:lnTo>
                  <a:lnTo>
                    <a:pt x="11810" y="3634206"/>
                  </a:lnTo>
                  <a:lnTo>
                    <a:pt x="0" y="3576662"/>
                  </a:lnTo>
                  <a:lnTo>
                    <a:pt x="0" y="148462"/>
                  </a:lnTo>
                  <a:lnTo>
                    <a:pt x="11810" y="90931"/>
                  </a:lnTo>
                  <a:lnTo>
                    <a:pt x="43814" y="43814"/>
                  </a:lnTo>
                  <a:lnTo>
                    <a:pt x="90931" y="11810"/>
                  </a:lnTo>
                  <a:lnTo>
                    <a:pt x="148462" y="0"/>
                  </a:lnTo>
                  <a:close/>
                </a:path>
              </a:pathLst>
            </a:custGeom>
            <a:ln w="9144">
              <a:solidFill>
                <a:srgbClr val="00C5B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2544" y="554786"/>
            <a:ext cx="3290188" cy="117177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pc="-80"/>
              <a:t>Имитация</a:t>
            </a:r>
          </a:p>
        </p:txBody>
      </p:sp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480815" y="4117898"/>
            <a:ext cx="5219445" cy="583514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3661917" y="4222826"/>
            <a:ext cx="4867275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25" b="1">
                <a:solidFill>
                  <a:srgbClr val="FFFFFF"/>
                </a:solidFill>
                <a:latin typeface="Tahoma"/>
                <a:cs typeface="Tahoma"/>
              </a:rPr>
              <a:t>Рис.</a:t>
            </a:r>
            <a:r>
              <a:rPr dirty="0" sz="1800" spc="-1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800" spc="-114" b="1">
                <a:solidFill>
                  <a:srgbClr val="FFFFFF"/>
                </a:solidFill>
                <a:latin typeface="Tahoma"/>
                <a:cs typeface="Tahoma"/>
              </a:rPr>
              <a:t>3.4.</a:t>
            </a:r>
            <a:r>
              <a:rPr dirty="0" sz="1800" spc="-3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800" spc="-20">
                <a:solidFill>
                  <a:srgbClr val="FFFFFF"/>
                </a:solidFill>
                <a:latin typeface="Verdana"/>
                <a:cs typeface="Verdana"/>
              </a:rPr>
              <a:t>Имитация</a:t>
            </a:r>
            <a:r>
              <a:rPr dirty="0" sz="1800" spc="-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сбоя</a:t>
            </a:r>
            <a:r>
              <a:rPr dirty="0" sz="1800" spc="-15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20">
                <a:solidFill>
                  <a:srgbClr val="FFFFFF"/>
                </a:solidFill>
                <a:latin typeface="Verdana"/>
                <a:cs typeface="Verdana"/>
              </a:rPr>
              <a:t>одного</a:t>
            </a:r>
            <a:r>
              <a:rPr dirty="0" sz="1800" spc="-13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125">
                <a:solidFill>
                  <a:srgbClr val="FFFFFF"/>
                </a:solidFill>
                <a:latin typeface="Verdana"/>
                <a:cs typeface="Verdana"/>
              </a:rPr>
              <a:t>из</a:t>
            </a:r>
            <a:r>
              <a:rPr dirty="0" sz="1800" spc="-11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Verdana"/>
                <a:cs typeface="Verdana"/>
              </a:rPr>
              <a:t>дисков.</a:t>
            </a:r>
            <a:endParaRPr sz="1800">
              <a:latin typeface="Verdana"/>
              <a:cs typeface="Verdana"/>
            </a:endParaRPr>
          </a:p>
        </p:txBody>
      </p:sp>
      <p:pic>
        <p:nvPicPr>
          <p:cNvPr id="6" name="object 6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191000" y="3429000"/>
            <a:ext cx="3810000" cy="475488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20202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-3047" y="-3047"/>
            <a:ext cx="12201525" cy="2194560"/>
            <a:chOff x="-3047" y="-3047"/>
            <a:chExt cx="12201525" cy="2194560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24" y="1524"/>
              <a:ext cx="12192000" cy="2185416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1524" y="1524"/>
              <a:ext cx="12192000" cy="2185670"/>
            </a:xfrm>
            <a:custGeom>
              <a:avLst/>
              <a:gdLst/>
              <a:ahLst/>
              <a:cxnLst/>
              <a:rect l="l" t="t" r="r" b="b"/>
              <a:pathLst>
                <a:path w="12192000" h="2185670">
                  <a:moveTo>
                    <a:pt x="12192000" y="0"/>
                  </a:moveTo>
                  <a:lnTo>
                    <a:pt x="0" y="0"/>
                  </a:lnTo>
                  <a:lnTo>
                    <a:pt x="0" y="1887092"/>
                  </a:lnTo>
                  <a:lnTo>
                    <a:pt x="1996058" y="1887092"/>
                  </a:lnTo>
                  <a:lnTo>
                    <a:pt x="2377059" y="2172716"/>
                  </a:lnTo>
                  <a:lnTo>
                    <a:pt x="2385441" y="2175891"/>
                  </a:lnTo>
                  <a:lnTo>
                    <a:pt x="2398141" y="2180716"/>
                  </a:lnTo>
                  <a:lnTo>
                    <a:pt x="2410841" y="2185416"/>
                  </a:lnTo>
                  <a:lnTo>
                    <a:pt x="2421509" y="2185416"/>
                  </a:lnTo>
                  <a:lnTo>
                    <a:pt x="2434209" y="2185416"/>
                  </a:lnTo>
                  <a:lnTo>
                    <a:pt x="2444750" y="2180716"/>
                  </a:lnTo>
                  <a:lnTo>
                    <a:pt x="2457450" y="2175891"/>
                  </a:lnTo>
                  <a:lnTo>
                    <a:pt x="2465959" y="2172716"/>
                  </a:lnTo>
                  <a:lnTo>
                    <a:pt x="2846959" y="1887092"/>
                  </a:lnTo>
                  <a:lnTo>
                    <a:pt x="12192000" y="1887092"/>
                  </a:lnTo>
                  <a:lnTo>
                    <a:pt x="12192000" y="0"/>
                  </a:lnTo>
                  <a:close/>
                </a:path>
              </a:pathLst>
            </a:custGeom>
            <a:ln w="9144">
              <a:solidFill>
                <a:srgbClr val="00C5BA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42543" y="554786"/>
              <a:ext cx="8557006" cy="1171778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pc="-10"/>
              <a:t>Проверка</a:t>
            </a:r>
            <a:r>
              <a:rPr dirty="0" spc="-215"/>
              <a:t> </a:t>
            </a:r>
            <a:r>
              <a:rPr dirty="0"/>
              <a:t>состояния</a:t>
            </a:r>
            <a:r>
              <a:rPr dirty="0" spc="-170"/>
              <a:t> </a:t>
            </a:r>
            <a:r>
              <a:rPr dirty="0" spc="120"/>
              <a:t>массива</a:t>
            </a:r>
          </a:p>
        </p:txBody>
      </p:sp>
      <p:pic>
        <p:nvPicPr>
          <p:cNvPr id="8" name="object 8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34568" y="3870998"/>
            <a:ext cx="3570478" cy="772502"/>
          </a:xfrm>
          <a:prstGeom prst="rect">
            <a:avLst/>
          </a:prstGeom>
        </p:spPr>
      </p:pic>
      <p:sp>
        <p:nvSpPr>
          <p:cNvPr id="9" name="object 9" descr=""/>
          <p:cNvSpPr txBox="1"/>
          <p:nvPr/>
        </p:nvSpPr>
        <p:spPr>
          <a:xfrm>
            <a:off x="897737" y="3967937"/>
            <a:ext cx="3194685" cy="514984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600">
                <a:solidFill>
                  <a:srgbClr val="00C5BA"/>
                </a:solidFill>
                <a:latin typeface="Arial MT"/>
                <a:cs typeface="Arial MT"/>
              </a:rPr>
              <a:t>🞅</a:t>
            </a:r>
            <a:r>
              <a:rPr dirty="0" sz="1600" b="1">
                <a:solidFill>
                  <a:srgbClr val="FFFFFF"/>
                </a:solidFill>
                <a:latin typeface="Tahoma"/>
                <a:cs typeface="Tahoma"/>
              </a:rPr>
              <a:t>Рис.</a:t>
            </a:r>
            <a:r>
              <a:rPr dirty="0" sz="1600" spc="4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00" spc="-95" b="1">
                <a:solidFill>
                  <a:srgbClr val="FFFFFF"/>
                </a:solidFill>
                <a:latin typeface="Tahoma"/>
                <a:cs typeface="Tahoma"/>
              </a:rPr>
              <a:t>3.5.</a:t>
            </a:r>
            <a:r>
              <a:rPr dirty="0" sz="1600" spc="3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00">
                <a:solidFill>
                  <a:srgbClr val="FFFFFF"/>
                </a:solidFill>
                <a:latin typeface="Verdana"/>
                <a:cs typeface="Verdana"/>
              </a:rPr>
              <a:t>Проверка</a:t>
            </a:r>
            <a:r>
              <a:rPr dirty="0" sz="1600" spc="-1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65">
                <a:solidFill>
                  <a:srgbClr val="FFFFFF"/>
                </a:solidFill>
                <a:latin typeface="Verdana"/>
                <a:cs typeface="Verdana"/>
              </a:rPr>
              <a:t>состояния</a:t>
            </a:r>
            <a:endParaRPr sz="16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1600" spc="50">
                <a:solidFill>
                  <a:srgbClr val="FFFFFF"/>
                </a:solidFill>
                <a:latin typeface="Verdana"/>
                <a:cs typeface="Verdana"/>
              </a:rPr>
              <a:t>массива.</a:t>
            </a:r>
            <a:endParaRPr sz="1600">
              <a:latin typeface="Verdana"/>
              <a:cs typeface="Verdana"/>
            </a:endParaRPr>
          </a:p>
        </p:txBody>
      </p:sp>
      <p:grpSp>
        <p:nvGrpSpPr>
          <p:cNvPr id="10" name="object 10" descr=""/>
          <p:cNvGrpSpPr/>
          <p:nvPr/>
        </p:nvGrpSpPr>
        <p:grpSpPr>
          <a:xfrm>
            <a:off x="5980176" y="2404872"/>
            <a:ext cx="4523740" cy="3734435"/>
            <a:chOff x="5980176" y="2404872"/>
            <a:chExt cx="4523740" cy="3734435"/>
          </a:xfrm>
        </p:grpSpPr>
        <p:pic>
          <p:nvPicPr>
            <p:cNvPr id="11" name="object 11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989320" y="2414016"/>
              <a:ext cx="4504944" cy="3715512"/>
            </a:xfrm>
            <a:prstGeom prst="rect">
              <a:avLst/>
            </a:prstGeom>
          </p:spPr>
        </p:pic>
        <p:sp>
          <p:nvSpPr>
            <p:cNvPr id="12" name="object 12" descr=""/>
            <p:cNvSpPr/>
            <p:nvPr/>
          </p:nvSpPr>
          <p:spPr>
            <a:xfrm>
              <a:off x="5984748" y="2409444"/>
              <a:ext cx="4514850" cy="3724910"/>
            </a:xfrm>
            <a:custGeom>
              <a:avLst/>
              <a:gdLst/>
              <a:ahLst/>
              <a:cxnLst/>
              <a:rect l="l" t="t" r="r" b="b"/>
              <a:pathLst>
                <a:path w="4514850" h="3724910">
                  <a:moveTo>
                    <a:pt x="148462" y="0"/>
                  </a:moveTo>
                  <a:lnTo>
                    <a:pt x="4366006" y="0"/>
                  </a:lnTo>
                  <a:lnTo>
                    <a:pt x="4395724" y="2793"/>
                  </a:lnTo>
                  <a:lnTo>
                    <a:pt x="4448936" y="25400"/>
                  </a:lnTo>
                  <a:lnTo>
                    <a:pt x="4489069" y="65531"/>
                  </a:lnTo>
                  <a:lnTo>
                    <a:pt x="4511675" y="118744"/>
                  </a:lnTo>
                  <a:lnTo>
                    <a:pt x="4514469" y="148462"/>
                  </a:lnTo>
                  <a:lnTo>
                    <a:pt x="4514469" y="3576662"/>
                  </a:lnTo>
                  <a:lnTo>
                    <a:pt x="4502658" y="3634206"/>
                  </a:lnTo>
                  <a:lnTo>
                    <a:pt x="4471034" y="3681298"/>
                  </a:lnTo>
                  <a:lnTo>
                    <a:pt x="4423536" y="3713238"/>
                  </a:lnTo>
                  <a:lnTo>
                    <a:pt x="4366006" y="3724681"/>
                  </a:lnTo>
                  <a:lnTo>
                    <a:pt x="148462" y="3724681"/>
                  </a:lnTo>
                  <a:lnTo>
                    <a:pt x="90931" y="3713238"/>
                  </a:lnTo>
                  <a:lnTo>
                    <a:pt x="43814" y="3681298"/>
                  </a:lnTo>
                  <a:lnTo>
                    <a:pt x="11811" y="3634206"/>
                  </a:lnTo>
                  <a:lnTo>
                    <a:pt x="0" y="3576662"/>
                  </a:lnTo>
                  <a:lnTo>
                    <a:pt x="0" y="148462"/>
                  </a:lnTo>
                  <a:lnTo>
                    <a:pt x="11811" y="90931"/>
                  </a:lnTo>
                  <a:lnTo>
                    <a:pt x="43814" y="43814"/>
                  </a:lnTo>
                  <a:lnTo>
                    <a:pt x="90931" y="11810"/>
                  </a:lnTo>
                  <a:lnTo>
                    <a:pt x="148462" y="0"/>
                  </a:lnTo>
                  <a:close/>
                </a:path>
              </a:pathLst>
            </a:custGeom>
            <a:ln w="9144">
              <a:solidFill>
                <a:srgbClr val="00C5B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-3047" y="-3047"/>
            <a:ext cx="12201525" cy="2194560"/>
            <a:chOff x="-3047" y="-3047"/>
            <a:chExt cx="12201525" cy="219456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24" y="1524"/>
              <a:ext cx="12192000" cy="2185416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1524" y="1524"/>
              <a:ext cx="12192000" cy="2185670"/>
            </a:xfrm>
            <a:custGeom>
              <a:avLst/>
              <a:gdLst/>
              <a:ahLst/>
              <a:cxnLst/>
              <a:rect l="l" t="t" r="r" b="b"/>
              <a:pathLst>
                <a:path w="12192000" h="2185670">
                  <a:moveTo>
                    <a:pt x="12192000" y="0"/>
                  </a:moveTo>
                  <a:lnTo>
                    <a:pt x="0" y="0"/>
                  </a:lnTo>
                  <a:lnTo>
                    <a:pt x="0" y="1887092"/>
                  </a:lnTo>
                  <a:lnTo>
                    <a:pt x="1996058" y="1887092"/>
                  </a:lnTo>
                  <a:lnTo>
                    <a:pt x="2377059" y="2172716"/>
                  </a:lnTo>
                  <a:lnTo>
                    <a:pt x="2385441" y="2175891"/>
                  </a:lnTo>
                  <a:lnTo>
                    <a:pt x="2398141" y="2180716"/>
                  </a:lnTo>
                  <a:lnTo>
                    <a:pt x="2410841" y="2185416"/>
                  </a:lnTo>
                  <a:lnTo>
                    <a:pt x="2421509" y="2185416"/>
                  </a:lnTo>
                  <a:lnTo>
                    <a:pt x="2434209" y="2185416"/>
                  </a:lnTo>
                  <a:lnTo>
                    <a:pt x="2444750" y="2180716"/>
                  </a:lnTo>
                  <a:lnTo>
                    <a:pt x="2457450" y="2175891"/>
                  </a:lnTo>
                  <a:lnTo>
                    <a:pt x="2465959" y="2172716"/>
                  </a:lnTo>
                  <a:lnTo>
                    <a:pt x="2846959" y="1887092"/>
                  </a:lnTo>
                  <a:lnTo>
                    <a:pt x="12192000" y="1887092"/>
                  </a:lnTo>
                  <a:lnTo>
                    <a:pt x="12192000" y="0"/>
                  </a:lnTo>
                  <a:close/>
                </a:path>
              </a:pathLst>
            </a:custGeom>
            <a:ln w="9144">
              <a:solidFill>
                <a:srgbClr val="00C5B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" name="object 5" descr=""/>
          <p:cNvGrpSpPr/>
          <p:nvPr/>
        </p:nvGrpSpPr>
        <p:grpSpPr>
          <a:xfrm>
            <a:off x="-6095" y="-6286"/>
            <a:ext cx="12207240" cy="6873875"/>
            <a:chOff x="-6095" y="-6286"/>
            <a:chExt cx="12207240" cy="6873875"/>
          </a:xfrm>
        </p:grpSpPr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24" y="-1524"/>
              <a:ext cx="12192000" cy="5202936"/>
            </a:xfrm>
            <a:prstGeom prst="rect">
              <a:avLst/>
            </a:prstGeom>
          </p:spPr>
        </p:pic>
        <p:sp>
          <p:nvSpPr>
            <p:cNvPr id="7" name="object 7" descr=""/>
            <p:cNvSpPr/>
            <p:nvPr/>
          </p:nvSpPr>
          <p:spPr>
            <a:xfrm>
              <a:off x="1524" y="-1524"/>
              <a:ext cx="12192000" cy="5203190"/>
            </a:xfrm>
            <a:custGeom>
              <a:avLst/>
              <a:gdLst/>
              <a:ahLst/>
              <a:cxnLst/>
              <a:rect l="l" t="t" r="r" b="b"/>
              <a:pathLst>
                <a:path w="12192000" h="5203190">
                  <a:moveTo>
                    <a:pt x="12192000" y="0"/>
                  </a:moveTo>
                  <a:lnTo>
                    <a:pt x="0" y="0"/>
                  </a:lnTo>
                  <a:lnTo>
                    <a:pt x="0" y="4904486"/>
                  </a:lnTo>
                  <a:lnTo>
                    <a:pt x="1996058" y="4904486"/>
                  </a:lnTo>
                  <a:lnTo>
                    <a:pt x="2377059" y="5190236"/>
                  </a:lnTo>
                  <a:lnTo>
                    <a:pt x="2385441" y="5193411"/>
                  </a:lnTo>
                  <a:lnTo>
                    <a:pt x="2398141" y="5198237"/>
                  </a:lnTo>
                  <a:lnTo>
                    <a:pt x="2410841" y="5202936"/>
                  </a:lnTo>
                  <a:lnTo>
                    <a:pt x="2421509" y="5202936"/>
                  </a:lnTo>
                  <a:lnTo>
                    <a:pt x="2434209" y="5202936"/>
                  </a:lnTo>
                  <a:lnTo>
                    <a:pt x="2444750" y="5198237"/>
                  </a:lnTo>
                  <a:lnTo>
                    <a:pt x="2457450" y="5193411"/>
                  </a:lnTo>
                  <a:lnTo>
                    <a:pt x="2465959" y="5190236"/>
                  </a:lnTo>
                  <a:lnTo>
                    <a:pt x="2846959" y="4904486"/>
                  </a:lnTo>
                  <a:lnTo>
                    <a:pt x="12192000" y="4904486"/>
                  </a:lnTo>
                  <a:lnTo>
                    <a:pt x="12192000" y="0"/>
                  </a:lnTo>
                  <a:close/>
                </a:path>
              </a:pathLst>
            </a:custGeom>
            <a:ln w="9143">
              <a:solidFill>
                <a:srgbClr val="00C5B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626363" y="644652"/>
              <a:ext cx="10927080" cy="3599815"/>
            </a:xfrm>
            <a:custGeom>
              <a:avLst/>
              <a:gdLst/>
              <a:ahLst/>
              <a:cxnLst/>
              <a:rect l="l" t="t" r="r" b="b"/>
              <a:pathLst>
                <a:path w="10927080" h="3599815">
                  <a:moveTo>
                    <a:pt x="10800588" y="0"/>
                  </a:moveTo>
                  <a:lnTo>
                    <a:pt x="126453" y="0"/>
                  </a:lnTo>
                  <a:lnTo>
                    <a:pt x="77232" y="9941"/>
                  </a:lnTo>
                  <a:lnTo>
                    <a:pt x="37037" y="37052"/>
                  </a:lnTo>
                  <a:lnTo>
                    <a:pt x="9937" y="77259"/>
                  </a:lnTo>
                  <a:lnTo>
                    <a:pt x="0" y="126492"/>
                  </a:lnTo>
                  <a:lnTo>
                    <a:pt x="0" y="3473196"/>
                  </a:lnTo>
                  <a:lnTo>
                    <a:pt x="9937" y="3522428"/>
                  </a:lnTo>
                  <a:lnTo>
                    <a:pt x="37037" y="3562635"/>
                  </a:lnTo>
                  <a:lnTo>
                    <a:pt x="77232" y="3589746"/>
                  </a:lnTo>
                  <a:lnTo>
                    <a:pt x="126453" y="3599688"/>
                  </a:lnTo>
                  <a:lnTo>
                    <a:pt x="10800588" y="3599688"/>
                  </a:lnTo>
                  <a:lnTo>
                    <a:pt x="10849820" y="3589746"/>
                  </a:lnTo>
                  <a:lnTo>
                    <a:pt x="10890027" y="3562635"/>
                  </a:lnTo>
                  <a:lnTo>
                    <a:pt x="10917138" y="3522428"/>
                  </a:lnTo>
                  <a:lnTo>
                    <a:pt x="10927080" y="3473196"/>
                  </a:lnTo>
                  <a:lnTo>
                    <a:pt x="10927080" y="126492"/>
                  </a:lnTo>
                  <a:lnTo>
                    <a:pt x="10917138" y="77259"/>
                  </a:lnTo>
                  <a:lnTo>
                    <a:pt x="10890027" y="37052"/>
                  </a:lnTo>
                  <a:lnTo>
                    <a:pt x="10849820" y="9941"/>
                  </a:lnTo>
                  <a:lnTo>
                    <a:pt x="1080058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626363" y="644652"/>
              <a:ext cx="10927080" cy="3599815"/>
            </a:xfrm>
            <a:custGeom>
              <a:avLst/>
              <a:gdLst/>
              <a:ahLst/>
              <a:cxnLst/>
              <a:rect l="l" t="t" r="r" b="b"/>
              <a:pathLst>
                <a:path w="10927080" h="3599815">
                  <a:moveTo>
                    <a:pt x="0" y="126492"/>
                  </a:moveTo>
                  <a:lnTo>
                    <a:pt x="9937" y="77259"/>
                  </a:lnTo>
                  <a:lnTo>
                    <a:pt x="37037" y="37052"/>
                  </a:lnTo>
                  <a:lnTo>
                    <a:pt x="77232" y="9941"/>
                  </a:lnTo>
                  <a:lnTo>
                    <a:pt x="126453" y="0"/>
                  </a:lnTo>
                  <a:lnTo>
                    <a:pt x="10800588" y="0"/>
                  </a:lnTo>
                  <a:lnTo>
                    <a:pt x="10849820" y="9941"/>
                  </a:lnTo>
                  <a:lnTo>
                    <a:pt x="10890027" y="37052"/>
                  </a:lnTo>
                  <a:lnTo>
                    <a:pt x="10917138" y="77259"/>
                  </a:lnTo>
                  <a:lnTo>
                    <a:pt x="10927080" y="126492"/>
                  </a:lnTo>
                  <a:lnTo>
                    <a:pt x="10927080" y="3473196"/>
                  </a:lnTo>
                  <a:lnTo>
                    <a:pt x="10917138" y="3522428"/>
                  </a:lnTo>
                  <a:lnTo>
                    <a:pt x="10890027" y="3562635"/>
                  </a:lnTo>
                  <a:lnTo>
                    <a:pt x="10849820" y="3589746"/>
                  </a:lnTo>
                  <a:lnTo>
                    <a:pt x="10800588" y="3599688"/>
                  </a:lnTo>
                  <a:lnTo>
                    <a:pt x="126453" y="3599688"/>
                  </a:lnTo>
                  <a:lnTo>
                    <a:pt x="77232" y="3589746"/>
                  </a:lnTo>
                  <a:lnTo>
                    <a:pt x="37037" y="3562635"/>
                  </a:lnTo>
                  <a:lnTo>
                    <a:pt x="9937" y="3522428"/>
                  </a:lnTo>
                  <a:lnTo>
                    <a:pt x="0" y="3473196"/>
                  </a:lnTo>
                  <a:lnTo>
                    <a:pt x="0" y="126492"/>
                  </a:lnTo>
                  <a:close/>
                </a:path>
              </a:pathLst>
            </a:custGeom>
            <a:ln w="15239">
              <a:solidFill>
                <a:srgbClr val="00948B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1524" y="4527804"/>
              <a:ext cx="12192000" cy="2331720"/>
            </a:xfrm>
            <a:custGeom>
              <a:avLst/>
              <a:gdLst/>
              <a:ahLst/>
              <a:cxnLst/>
              <a:rect l="l" t="t" r="r" b="b"/>
              <a:pathLst>
                <a:path w="12192000" h="2331720">
                  <a:moveTo>
                    <a:pt x="12192000" y="0"/>
                  </a:moveTo>
                  <a:lnTo>
                    <a:pt x="2846959" y="0"/>
                  </a:lnTo>
                  <a:lnTo>
                    <a:pt x="2465959" y="263652"/>
                  </a:lnTo>
                  <a:lnTo>
                    <a:pt x="2444750" y="271018"/>
                  </a:lnTo>
                  <a:lnTo>
                    <a:pt x="2434209" y="275336"/>
                  </a:lnTo>
                  <a:lnTo>
                    <a:pt x="2410841" y="275336"/>
                  </a:lnTo>
                  <a:lnTo>
                    <a:pt x="2377059" y="263652"/>
                  </a:lnTo>
                  <a:lnTo>
                    <a:pt x="1996058" y="0"/>
                  </a:lnTo>
                  <a:lnTo>
                    <a:pt x="0" y="0"/>
                  </a:lnTo>
                  <a:lnTo>
                    <a:pt x="0" y="2331720"/>
                  </a:lnTo>
                  <a:lnTo>
                    <a:pt x="12192000" y="2331720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1524" y="4527804"/>
              <a:ext cx="12192000" cy="2331720"/>
            </a:xfrm>
            <a:custGeom>
              <a:avLst/>
              <a:gdLst/>
              <a:ahLst/>
              <a:cxnLst/>
              <a:rect l="l" t="t" r="r" b="b"/>
              <a:pathLst>
                <a:path w="12192000" h="2331720">
                  <a:moveTo>
                    <a:pt x="0" y="0"/>
                  </a:moveTo>
                  <a:lnTo>
                    <a:pt x="1996058" y="0"/>
                  </a:lnTo>
                  <a:lnTo>
                    <a:pt x="2377059" y="263652"/>
                  </a:lnTo>
                  <a:lnTo>
                    <a:pt x="2385441" y="266573"/>
                  </a:lnTo>
                  <a:lnTo>
                    <a:pt x="2398141" y="271018"/>
                  </a:lnTo>
                  <a:lnTo>
                    <a:pt x="2410841" y="275336"/>
                  </a:lnTo>
                  <a:lnTo>
                    <a:pt x="2421509" y="275336"/>
                  </a:lnTo>
                  <a:lnTo>
                    <a:pt x="2434209" y="275336"/>
                  </a:lnTo>
                  <a:lnTo>
                    <a:pt x="2444750" y="271018"/>
                  </a:lnTo>
                  <a:lnTo>
                    <a:pt x="2457450" y="266573"/>
                  </a:lnTo>
                  <a:lnTo>
                    <a:pt x="2465959" y="263652"/>
                  </a:lnTo>
                  <a:lnTo>
                    <a:pt x="2846959" y="0"/>
                  </a:lnTo>
                  <a:lnTo>
                    <a:pt x="12192000" y="0"/>
                  </a:lnTo>
                  <a:lnTo>
                    <a:pt x="12192000" y="2331720"/>
                  </a:lnTo>
                  <a:lnTo>
                    <a:pt x="0" y="2331720"/>
                  </a:lnTo>
                  <a:lnTo>
                    <a:pt x="0" y="0"/>
                  </a:lnTo>
                  <a:close/>
                </a:path>
              </a:pathLst>
            </a:custGeom>
            <a:ln w="15240">
              <a:solidFill>
                <a:srgbClr val="00C5B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3035" y="4535423"/>
              <a:ext cx="12189460" cy="2322830"/>
            </a:xfrm>
            <a:custGeom>
              <a:avLst/>
              <a:gdLst/>
              <a:ahLst/>
              <a:cxnLst/>
              <a:rect l="l" t="t" r="r" b="b"/>
              <a:pathLst>
                <a:path w="12189460" h="2322829">
                  <a:moveTo>
                    <a:pt x="12188965" y="3860"/>
                  </a:moveTo>
                  <a:lnTo>
                    <a:pt x="5292953" y="2182139"/>
                  </a:lnTo>
                  <a:lnTo>
                    <a:pt x="0" y="0"/>
                  </a:lnTo>
                  <a:lnTo>
                    <a:pt x="0" y="2322576"/>
                  </a:lnTo>
                  <a:lnTo>
                    <a:pt x="4848352" y="2322576"/>
                  </a:lnTo>
                  <a:lnTo>
                    <a:pt x="5633618" y="2322576"/>
                  </a:lnTo>
                  <a:lnTo>
                    <a:pt x="12188965" y="2322576"/>
                  </a:lnTo>
                  <a:lnTo>
                    <a:pt x="12188965" y="386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2544" y="4733543"/>
              <a:ext cx="5954140" cy="1171778"/>
            </a:xfrm>
            <a:prstGeom prst="rect">
              <a:avLst/>
            </a:prstGeom>
          </p:spPr>
        </p:pic>
      </p:grpSp>
      <p:sp>
        <p:nvSpPr>
          <p:cNvPr id="14" name="object 14" descr=""/>
          <p:cNvSpPr txBox="1"/>
          <p:nvPr/>
        </p:nvSpPr>
        <p:spPr>
          <a:xfrm>
            <a:off x="888898" y="4721239"/>
            <a:ext cx="5991225" cy="1202690"/>
          </a:xfrm>
          <a:prstGeom prst="rect">
            <a:avLst/>
          </a:prstGeom>
        </p:spPr>
        <p:txBody>
          <a:bodyPr wrap="square" lIns="0" tIns="214629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689"/>
              </a:spcBef>
            </a:pPr>
            <a:r>
              <a:rPr dirty="0" sz="4000" spc="-30" b="1">
                <a:solidFill>
                  <a:srgbClr val="FDFDFD"/>
                </a:solidFill>
                <a:latin typeface="Tahoma"/>
                <a:cs typeface="Tahoma"/>
              </a:rPr>
              <a:t>Удаление</a:t>
            </a:r>
            <a:r>
              <a:rPr dirty="0" sz="4000" spc="-265" b="1">
                <a:solidFill>
                  <a:srgbClr val="FDFDFD"/>
                </a:solidFill>
                <a:latin typeface="Tahoma"/>
                <a:cs typeface="Tahoma"/>
              </a:rPr>
              <a:t> </a:t>
            </a:r>
            <a:r>
              <a:rPr dirty="0" sz="4000" b="1">
                <a:solidFill>
                  <a:srgbClr val="FDFDFD"/>
                </a:solidFill>
                <a:latin typeface="Tahoma"/>
                <a:cs typeface="Tahoma"/>
              </a:rPr>
              <a:t>и</a:t>
            </a:r>
            <a:r>
              <a:rPr dirty="0" sz="4000" spc="-240" b="1">
                <a:solidFill>
                  <a:srgbClr val="FDFDFD"/>
                </a:solidFill>
                <a:latin typeface="Tahoma"/>
                <a:cs typeface="Tahoma"/>
              </a:rPr>
              <a:t> </a:t>
            </a:r>
            <a:r>
              <a:rPr dirty="0" sz="4000" spc="-10" b="1">
                <a:solidFill>
                  <a:srgbClr val="FDFDFD"/>
                </a:solidFill>
                <a:latin typeface="Tahoma"/>
                <a:cs typeface="Tahoma"/>
              </a:rPr>
              <a:t>очистка</a:t>
            </a:r>
            <a:endParaRPr sz="40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715"/>
              </a:spcBef>
            </a:pPr>
            <a:r>
              <a:rPr dirty="0" sz="1800" spc="-25" b="1">
                <a:solidFill>
                  <a:srgbClr val="FFFFFF"/>
                </a:solidFill>
                <a:latin typeface="Tahoma"/>
                <a:cs typeface="Tahoma"/>
              </a:rPr>
              <a:t>Рис.</a:t>
            </a:r>
            <a:r>
              <a:rPr dirty="0" sz="1800" spc="-1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800" spc="-114" b="1">
                <a:solidFill>
                  <a:srgbClr val="FFFFFF"/>
                </a:solidFill>
                <a:latin typeface="Tahoma"/>
                <a:cs typeface="Tahoma"/>
              </a:rPr>
              <a:t>3.6.</a:t>
            </a:r>
            <a:r>
              <a:rPr dirty="0" sz="1800" spc="-4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Удаление</a:t>
            </a:r>
            <a:r>
              <a:rPr dirty="0" sz="1800" spc="-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105">
                <a:solidFill>
                  <a:srgbClr val="FFFFFF"/>
                </a:solidFill>
                <a:latin typeface="Verdana"/>
                <a:cs typeface="Verdana"/>
              </a:rPr>
              <a:t>массива</a:t>
            </a:r>
            <a:r>
              <a:rPr dirty="0" sz="1800" spc="-15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55">
                <a:solidFill>
                  <a:srgbClr val="FFFFFF"/>
                </a:solidFill>
                <a:latin typeface="Verdana"/>
                <a:cs typeface="Verdana"/>
              </a:rPr>
              <a:t>и</a:t>
            </a:r>
            <a:r>
              <a:rPr dirty="0" sz="1800" spc="-13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40">
                <a:solidFill>
                  <a:srgbClr val="FFFFFF"/>
                </a:solidFill>
                <a:latin typeface="Verdana"/>
                <a:cs typeface="Verdana"/>
              </a:rPr>
              <a:t>очистка</a:t>
            </a:r>
            <a:r>
              <a:rPr dirty="0" sz="1800" spc="-15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Verdana"/>
                <a:cs typeface="Verdana"/>
              </a:rPr>
              <a:t>метаданных.</a:t>
            </a:r>
            <a:endParaRPr sz="1800">
              <a:latin typeface="Verdana"/>
              <a:cs typeface="Verdana"/>
            </a:endParaRPr>
          </a:p>
        </p:txBody>
      </p:sp>
      <p:pic>
        <p:nvPicPr>
          <p:cNvPr id="15" name="object 15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47344" y="1697735"/>
            <a:ext cx="10463784" cy="149047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60576" y="2666873"/>
            <a:ext cx="9249029" cy="236664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015998" y="2902102"/>
            <a:ext cx="8158480" cy="167322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2213610" marR="5080" indent="-2201545">
              <a:lnSpc>
                <a:spcPct val="100000"/>
              </a:lnSpc>
              <a:spcBef>
                <a:spcPts val="105"/>
              </a:spcBef>
            </a:pPr>
            <a:r>
              <a:rPr dirty="0" sz="5400"/>
              <a:t>Создание</a:t>
            </a:r>
            <a:r>
              <a:rPr dirty="0" sz="5400" spc="190"/>
              <a:t> </a:t>
            </a:r>
            <a:r>
              <a:rPr dirty="0" sz="5400" spc="-175"/>
              <a:t>виртуальных </a:t>
            </a:r>
            <a:r>
              <a:rPr dirty="0" sz="5400" spc="-10"/>
              <a:t>носителей</a:t>
            </a:r>
            <a:endParaRPr sz="54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50848" y="2423159"/>
            <a:ext cx="9279509" cy="236664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906270" y="2659202"/>
            <a:ext cx="8376284" cy="167195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 marR="5080" indent="1185545">
              <a:lnSpc>
                <a:spcPct val="100000"/>
              </a:lnSpc>
              <a:spcBef>
                <a:spcPts val="100"/>
              </a:spcBef>
            </a:pPr>
            <a:r>
              <a:rPr dirty="0" sz="5400" spc="-10"/>
              <a:t>Преобразование </a:t>
            </a:r>
            <a:r>
              <a:rPr dirty="0" sz="5400" spc="160"/>
              <a:t>массива</a:t>
            </a:r>
            <a:r>
              <a:rPr dirty="0" sz="5400" spc="-70"/>
              <a:t> </a:t>
            </a:r>
            <a:r>
              <a:rPr dirty="0" sz="5400" spc="-509"/>
              <a:t>RAID</a:t>
            </a:r>
            <a:r>
              <a:rPr dirty="0" sz="5400" spc="-80"/>
              <a:t> </a:t>
            </a:r>
            <a:r>
              <a:rPr dirty="0" sz="5400" spc="-415"/>
              <a:t>1</a:t>
            </a:r>
            <a:r>
              <a:rPr dirty="0" sz="5400" spc="-60"/>
              <a:t> </a:t>
            </a:r>
            <a:r>
              <a:rPr dirty="0" sz="5400" spc="-430"/>
              <a:t>в</a:t>
            </a:r>
            <a:r>
              <a:rPr dirty="0" sz="5400" spc="-65"/>
              <a:t> </a:t>
            </a:r>
            <a:r>
              <a:rPr dirty="0" sz="5400" spc="-495"/>
              <a:t>RAID</a:t>
            </a:r>
            <a:r>
              <a:rPr dirty="0" sz="5400" spc="-65"/>
              <a:t> </a:t>
            </a:r>
            <a:r>
              <a:rPr dirty="0" sz="5400" spc="-465"/>
              <a:t>5</a:t>
            </a:r>
            <a:endParaRPr sz="54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2544" y="554786"/>
            <a:ext cx="2314829" cy="117177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pc="-360"/>
              <a:t>RAID</a:t>
            </a:r>
            <a:r>
              <a:rPr dirty="0" spc="-50"/>
              <a:t> </a:t>
            </a:r>
            <a:r>
              <a:rPr dirty="0" spc="-360"/>
              <a:t>1</a:t>
            </a:r>
          </a:p>
        </p:txBody>
      </p:sp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34568" y="3627170"/>
            <a:ext cx="4012564" cy="1260170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897737" y="3724402"/>
            <a:ext cx="3633470" cy="100266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dirty="0" sz="1600">
                <a:solidFill>
                  <a:srgbClr val="00C5BA"/>
                </a:solidFill>
                <a:latin typeface="Arial MT"/>
                <a:cs typeface="Arial MT"/>
              </a:rPr>
              <a:t>🞅</a:t>
            </a:r>
            <a:r>
              <a:rPr dirty="0" sz="1600" b="1">
                <a:solidFill>
                  <a:srgbClr val="FFFFFF"/>
                </a:solidFill>
                <a:latin typeface="Tahoma"/>
                <a:cs typeface="Tahoma"/>
              </a:rPr>
              <a:t>Рис.</a:t>
            </a:r>
            <a:r>
              <a:rPr dirty="0" sz="1600" spc="7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00" spc="-100" b="1">
                <a:solidFill>
                  <a:srgbClr val="FFFFFF"/>
                </a:solidFill>
                <a:latin typeface="Tahoma"/>
                <a:cs typeface="Tahoma"/>
              </a:rPr>
              <a:t>4.1.</a:t>
            </a:r>
            <a:r>
              <a:rPr dirty="0" sz="1600" spc="5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00">
                <a:solidFill>
                  <a:srgbClr val="FFFFFF"/>
                </a:solidFill>
                <a:latin typeface="Verdana"/>
                <a:cs typeface="Verdana"/>
              </a:rPr>
              <a:t>Cоздание</a:t>
            </a:r>
            <a:r>
              <a:rPr dirty="0" sz="1600" spc="-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90">
                <a:solidFill>
                  <a:srgbClr val="FFFFFF"/>
                </a:solidFill>
                <a:latin typeface="Verdana"/>
                <a:cs typeface="Verdana"/>
              </a:rPr>
              <a:t>массива</a:t>
            </a:r>
            <a:r>
              <a:rPr dirty="0" sz="1600" spc="-2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195">
                <a:solidFill>
                  <a:srgbClr val="FFFFFF"/>
                </a:solidFill>
                <a:latin typeface="Verdana"/>
                <a:cs typeface="Verdana"/>
              </a:rPr>
              <a:t>RAID </a:t>
            </a:r>
            <a:r>
              <a:rPr dirty="0" sz="1600" spc="-125">
                <a:solidFill>
                  <a:srgbClr val="FFFFFF"/>
                </a:solidFill>
                <a:latin typeface="Verdana"/>
                <a:cs typeface="Verdana"/>
              </a:rPr>
              <a:t>1</a:t>
            </a:r>
            <a:r>
              <a:rPr dirty="0" sz="1600" spc="-10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114">
                <a:solidFill>
                  <a:srgbClr val="FFFFFF"/>
                </a:solidFill>
                <a:latin typeface="Verdana"/>
                <a:cs typeface="Verdana"/>
              </a:rPr>
              <a:t>из</a:t>
            </a:r>
            <a:r>
              <a:rPr dirty="0" sz="1600" spc="-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135">
                <a:solidFill>
                  <a:srgbClr val="FFFFFF"/>
                </a:solidFill>
                <a:latin typeface="Verdana"/>
                <a:cs typeface="Verdana"/>
              </a:rPr>
              <a:t>двух</a:t>
            </a:r>
            <a:r>
              <a:rPr dirty="0" sz="1600" spc="-13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55">
                <a:solidFill>
                  <a:srgbClr val="FFFFFF"/>
                </a:solidFill>
                <a:latin typeface="Verdana"/>
                <a:cs typeface="Verdana"/>
              </a:rPr>
              <a:t>дисков,</a:t>
            </a:r>
            <a:r>
              <a:rPr dirty="0" sz="1600" spc="-14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Verdana"/>
                <a:cs typeface="Verdana"/>
              </a:rPr>
              <a:t>добавление </a:t>
            </a:r>
            <a:r>
              <a:rPr dirty="0" sz="1600" spc="-50">
                <a:solidFill>
                  <a:srgbClr val="FFFFFF"/>
                </a:solidFill>
                <a:latin typeface="Verdana"/>
                <a:cs typeface="Verdana"/>
              </a:rPr>
              <a:t>третьего</a:t>
            </a:r>
            <a:r>
              <a:rPr dirty="0" sz="1600" spc="-1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Verdana"/>
                <a:cs typeface="Verdana"/>
              </a:rPr>
              <a:t>диска,</a:t>
            </a:r>
            <a:r>
              <a:rPr dirty="0" sz="1600" spc="-14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Verdana"/>
                <a:cs typeface="Verdana"/>
              </a:rPr>
              <a:t>подмонтирование</a:t>
            </a:r>
            <a:endParaRPr sz="16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600" spc="-10">
                <a:solidFill>
                  <a:srgbClr val="FFFFFF"/>
                </a:solidFill>
                <a:latin typeface="Verdana"/>
                <a:cs typeface="Verdana"/>
              </a:rPr>
              <a:t>/dev/md0</a:t>
            </a:r>
            <a:r>
              <a:rPr dirty="0" sz="1600" spc="-10" b="1">
                <a:solidFill>
                  <a:srgbClr val="FFFFFF"/>
                </a:solidFill>
                <a:latin typeface="Tahoma"/>
                <a:cs typeface="Tahoma"/>
              </a:rPr>
              <a:t>.</a:t>
            </a:r>
            <a:endParaRPr sz="1600">
              <a:latin typeface="Tahoma"/>
              <a:cs typeface="Tahoma"/>
            </a:endParaRPr>
          </a:p>
        </p:txBody>
      </p:sp>
      <p:grpSp>
        <p:nvGrpSpPr>
          <p:cNvPr id="6" name="object 6" descr=""/>
          <p:cNvGrpSpPr/>
          <p:nvPr/>
        </p:nvGrpSpPr>
        <p:grpSpPr>
          <a:xfrm>
            <a:off x="5093208" y="3282696"/>
            <a:ext cx="6294755" cy="1978660"/>
            <a:chOff x="5093208" y="3282696"/>
            <a:chExt cx="6294755" cy="1978660"/>
          </a:xfrm>
        </p:grpSpPr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02352" y="3291840"/>
              <a:ext cx="6275832" cy="1959864"/>
            </a:xfrm>
            <a:prstGeom prst="rect">
              <a:avLst/>
            </a:prstGeom>
          </p:spPr>
        </p:pic>
        <p:sp>
          <p:nvSpPr>
            <p:cNvPr id="8" name="object 8" descr=""/>
            <p:cNvSpPr/>
            <p:nvPr/>
          </p:nvSpPr>
          <p:spPr>
            <a:xfrm>
              <a:off x="5097780" y="3287268"/>
              <a:ext cx="6285865" cy="1969770"/>
            </a:xfrm>
            <a:custGeom>
              <a:avLst/>
              <a:gdLst/>
              <a:ahLst/>
              <a:cxnLst/>
              <a:rect l="l" t="t" r="r" b="b"/>
              <a:pathLst>
                <a:path w="6285865" h="1969770">
                  <a:moveTo>
                    <a:pt x="80518" y="0"/>
                  </a:moveTo>
                  <a:lnTo>
                    <a:pt x="6204839" y="0"/>
                  </a:lnTo>
                  <a:lnTo>
                    <a:pt x="6220968" y="1651"/>
                  </a:lnTo>
                  <a:lnTo>
                    <a:pt x="6261735" y="23495"/>
                  </a:lnTo>
                  <a:lnTo>
                    <a:pt x="6283706" y="64389"/>
                  </a:lnTo>
                  <a:lnTo>
                    <a:pt x="6285357" y="80518"/>
                  </a:lnTo>
                  <a:lnTo>
                    <a:pt x="6285357" y="1888744"/>
                  </a:lnTo>
                  <a:lnTo>
                    <a:pt x="6271514" y="1933575"/>
                  </a:lnTo>
                  <a:lnTo>
                    <a:pt x="6236081" y="1963039"/>
                  </a:lnTo>
                  <a:lnTo>
                    <a:pt x="6204839" y="1969262"/>
                  </a:lnTo>
                  <a:lnTo>
                    <a:pt x="80518" y="1969262"/>
                  </a:lnTo>
                  <a:lnTo>
                    <a:pt x="35687" y="1955419"/>
                  </a:lnTo>
                  <a:lnTo>
                    <a:pt x="6350" y="1920113"/>
                  </a:lnTo>
                  <a:lnTo>
                    <a:pt x="0" y="1888744"/>
                  </a:lnTo>
                  <a:lnTo>
                    <a:pt x="0" y="80518"/>
                  </a:lnTo>
                  <a:lnTo>
                    <a:pt x="13843" y="35687"/>
                  </a:lnTo>
                  <a:lnTo>
                    <a:pt x="49149" y="6350"/>
                  </a:lnTo>
                  <a:lnTo>
                    <a:pt x="80518" y="0"/>
                  </a:lnTo>
                  <a:close/>
                </a:path>
              </a:pathLst>
            </a:custGeom>
            <a:ln w="9144">
              <a:solidFill>
                <a:srgbClr val="00C5B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2544" y="554786"/>
            <a:ext cx="8557006" cy="117177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pc="-10"/>
              <a:t>Проверка</a:t>
            </a:r>
            <a:r>
              <a:rPr dirty="0" spc="-215"/>
              <a:t> </a:t>
            </a:r>
            <a:r>
              <a:rPr dirty="0"/>
              <a:t>состояния</a:t>
            </a:r>
            <a:r>
              <a:rPr dirty="0" spc="-170"/>
              <a:t> </a:t>
            </a:r>
            <a:r>
              <a:rPr dirty="0" spc="120"/>
              <a:t>массива</a:t>
            </a:r>
          </a:p>
        </p:txBody>
      </p:sp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34568" y="3563149"/>
            <a:ext cx="3570478" cy="1019390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897737" y="3661917"/>
            <a:ext cx="3194050" cy="75882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dirty="0" sz="1600">
                <a:solidFill>
                  <a:srgbClr val="00C5BA"/>
                </a:solidFill>
                <a:latin typeface="Arial MT"/>
                <a:cs typeface="Arial MT"/>
              </a:rPr>
              <a:t>🞅</a:t>
            </a:r>
            <a:r>
              <a:rPr dirty="0" sz="1600" b="1">
                <a:solidFill>
                  <a:srgbClr val="FFFFFF"/>
                </a:solidFill>
                <a:latin typeface="Tahoma"/>
                <a:cs typeface="Tahoma"/>
              </a:rPr>
              <a:t>Рис.</a:t>
            </a:r>
            <a:r>
              <a:rPr dirty="0" sz="1600" spc="5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00" spc="-100" b="1">
                <a:solidFill>
                  <a:srgbClr val="FFFFFF"/>
                </a:solidFill>
                <a:latin typeface="Tahoma"/>
                <a:cs typeface="Tahoma"/>
              </a:rPr>
              <a:t>4.2.</a:t>
            </a:r>
            <a:r>
              <a:rPr dirty="0" sz="1600" spc="3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00">
                <a:solidFill>
                  <a:srgbClr val="FFFFFF"/>
                </a:solidFill>
                <a:latin typeface="Verdana"/>
                <a:cs typeface="Verdana"/>
              </a:rPr>
              <a:t>Проверка</a:t>
            </a:r>
            <a:r>
              <a:rPr dirty="0" sz="1600" spc="-15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80">
                <a:solidFill>
                  <a:srgbClr val="FFFFFF"/>
                </a:solidFill>
                <a:latin typeface="Verdana"/>
                <a:cs typeface="Verdana"/>
              </a:rPr>
              <a:t>состояния </a:t>
            </a:r>
            <a:r>
              <a:rPr dirty="0" sz="1600" spc="90">
                <a:solidFill>
                  <a:srgbClr val="FFFFFF"/>
                </a:solidFill>
                <a:latin typeface="Verdana"/>
                <a:cs typeface="Verdana"/>
              </a:rPr>
              <a:t>массива</a:t>
            </a:r>
            <a:r>
              <a:rPr dirty="0" sz="1600" spc="-4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>
                <a:solidFill>
                  <a:srgbClr val="FFFFFF"/>
                </a:solidFill>
                <a:latin typeface="Verdana"/>
                <a:cs typeface="Verdana"/>
              </a:rPr>
              <a:t>(cat</a:t>
            </a:r>
            <a:r>
              <a:rPr dirty="0" sz="1600" spc="-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20">
                <a:solidFill>
                  <a:srgbClr val="FFFFFF"/>
                </a:solidFill>
                <a:latin typeface="Verdana"/>
                <a:cs typeface="Verdana"/>
              </a:rPr>
              <a:t>/proc/mdstat</a:t>
            </a:r>
            <a:r>
              <a:rPr dirty="0" sz="1600" spc="-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50">
                <a:solidFill>
                  <a:srgbClr val="FFFFFF"/>
                </a:solidFill>
                <a:latin typeface="Verdana"/>
                <a:cs typeface="Verdana"/>
              </a:rPr>
              <a:t>и </a:t>
            </a:r>
            <a:r>
              <a:rPr dirty="0" sz="1600">
                <a:solidFill>
                  <a:srgbClr val="FFFFFF"/>
                </a:solidFill>
                <a:latin typeface="Verdana"/>
                <a:cs typeface="Verdana"/>
              </a:rPr>
              <a:t>mdadm</a:t>
            </a:r>
            <a:r>
              <a:rPr dirty="0" sz="1600" spc="-5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65">
                <a:solidFill>
                  <a:srgbClr val="FFFFFF"/>
                </a:solidFill>
                <a:latin typeface="Verdana"/>
                <a:cs typeface="Verdana"/>
              </a:rPr>
              <a:t>–query</a:t>
            </a:r>
            <a:r>
              <a:rPr dirty="0" sz="1600" spc="-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Verdana"/>
                <a:cs typeface="Verdana"/>
              </a:rPr>
              <a:t>/dev/md0).</a:t>
            </a:r>
            <a:endParaRPr sz="1600">
              <a:latin typeface="Verdana"/>
              <a:cs typeface="Verdana"/>
            </a:endParaRPr>
          </a:p>
        </p:txBody>
      </p:sp>
      <p:grpSp>
        <p:nvGrpSpPr>
          <p:cNvPr id="6" name="object 6" descr=""/>
          <p:cNvGrpSpPr/>
          <p:nvPr/>
        </p:nvGrpSpPr>
        <p:grpSpPr>
          <a:xfrm>
            <a:off x="5093208" y="3523488"/>
            <a:ext cx="6294755" cy="1494155"/>
            <a:chOff x="5093208" y="3523488"/>
            <a:chExt cx="6294755" cy="1494155"/>
          </a:xfrm>
        </p:grpSpPr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02352" y="3532632"/>
              <a:ext cx="6275832" cy="1475231"/>
            </a:xfrm>
            <a:prstGeom prst="rect">
              <a:avLst/>
            </a:prstGeom>
          </p:spPr>
        </p:pic>
        <p:sp>
          <p:nvSpPr>
            <p:cNvPr id="8" name="object 8" descr=""/>
            <p:cNvSpPr/>
            <p:nvPr/>
          </p:nvSpPr>
          <p:spPr>
            <a:xfrm>
              <a:off x="5097780" y="3528060"/>
              <a:ext cx="6285865" cy="1485265"/>
            </a:xfrm>
            <a:custGeom>
              <a:avLst/>
              <a:gdLst/>
              <a:ahLst/>
              <a:cxnLst/>
              <a:rect l="l" t="t" r="r" b="b"/>
              <a:pathLst>
                <a:path w="6285865" h="1485264">
                  <a:moveTo>
                    <a:pt x="61849" y="0"/>
                  </a:moveTo>
                  <a:lnTo>
                    <a:pt x="6223889" y="0"/>
                  </a:lnTo>
                  <a:lnTo>
                    <a:pt x="6235954" y="1269"/>
                  </a:lnTo>
                  <a:lnTo>
                    <a:pt x="6280531" y="37973"/>
                  </a:lnTo>
                  <a:lnTo>
                    <a:pt x="6285357" y="61849"/>
                  </a:lnTo>
                  <a:lnTo>
                    <a:pt x="6285357" y="1423289"/>
                  </a:lnTo>
                  <a:lnTo>
                    <a:pt x="6267323" y="1466722"/>
                  </a:lnTo>
                  <a:lnTo>
                    <a:pt x="6223889" y="1484757"/>
                  </a:lnTo>
                  <a:lnTo>
                    <a:pt x="61849" y="1484757"/>
                  </a:lnTo>
                  <a:lnTo>
                    <a:pt x="18415" y="1466850"/>
                  </a:lnTo>
                  <a:lnTo>
                    <a:pt x="0" y="1423289"/>
                  </a:lnTo>
                  <a:lnTo>
                    <a:pt x="0" y="61849"/>
                  </a:lnTo>
                  <a:lnTo>
                    <a:pt x="18415" y="18414"/>
                  </a:lnTo>
                  <a:lnTo>
                    <a:pt x="61849" y="0"/>
                  </a:lnTo>
                  <a:close/>
                </a:path>
              </a:pathLst>
            </a:custGeom>
            <a:ln w="9143">
              <a:solidFill>
                <a:srgbClr val="00C5B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2544" y="554786"/>
            <a:ext cx="8557006" cy="117177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pc="-10"/>
              <a:t>Проверка</a:t>
            </a:r>
            <a:r>
              <a:rPr dirty="0" spc="-215"/>
              <a:t> </a:t>
            </a:r>
            <a:r>
              <a:rPr dirty="0"/>
              <a:t>состояния</a:t>
            </a:r>
            <a:r>
              <a:rPr dirty="0" spc="-170"/>
              <a:t> </a:t>
            </a:r>
            <a:r>
              <a:rPr dirty="0" spc="120"/>
              <a:t>массива</a:t>
            </a:r>
          </a:p>
        </p:txBody>
      </p:sp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34568" y="3563149"/>
            <a:ext cx="3570478" cy="1019390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897737" y="3661917"/>
            <a:ext cx="3194050" cy="75882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600">
                <a:solidFill>
                  <a:srgbClr val="00C5BA"/>
                </a:solidFill>
                <a:latin typeface="Arial MT"/>
                <a:cs typeface="Arial MT"/>
              </a:rPr>
              <a:t>🞅</a:t>
            </a:r>
            <a:r>
              <a:rPr dirty="0" sz="1600" b="1">
                <a:solidFill>
                  <a:srgbClr val="FFFFFF"/>
                </a:solidFill>
                <a:latin typeface="Tahoma"/>
                <a:cs typeface="Tahoma"/>
              </a:rPr>
              <a:t>Рис.</a:t>
            </a:r>
            <a:r>
              <a:rPr dirty="0" sz="1600" spc="5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00" spc="-100" b="1">
                <a:solidFill>
                  <a:srgbClr val="FFFFFF"/>
                </a:solidFill>
                <a:latin typeface="Tahoma"/>
                <a:cs typeface="Tahoma"/>
              </a:rPr>
              <a:t>4.3.</a:t>
            </a:r>
            <a:r>
              <a:rPr dirty="0" sz="1600" spc="3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00">
                <a:solidFill>
                  <a:srgbClr val="FFFFFF"/>
                </a:solidFill>
                <a:latin typeface="Verdana"/>
                <a:cs typeface="Verdana"/>
              </a:rPr>
              <a:t>Проверка</a:t>
            </a:r>
            <a:r>
              <a:rPr dirty="0" sz="1600" spc="-15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70">
                <a:solidFill>
                  <a:srgbClr val="FFFFFF"/>
                </a:solidFill>
                <a:latin typeface="Verdana"/>
                <a:cs typeface="Verdana"/>
              </a:rPr>
              <a:t>состояния</a:t>
            </a:r>
            <a:endParaRPr sz="16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1600" spc="90">
                <a:solidFill>
                  <a:srgbClr val="FFFFFF"/>
                </a:solidFill>
                <a:latin typeface="Verdana"/>
                <a:cs typeface="Verdana"/>
              </a:rPr>
              <a:t>массива</a:t>
            </a:r>
            <a:r>
              <a:rPr dirty="0" sz="1600" spc="-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>
                <a:solidFill>
                  <a:srgbClr val="FFFFFF"/>
                </a:solidFill>
                <a:latin typeface="Verdana"/>
                <a:cs typeface="Verdana"/>
              </a:rPr>
              <a:t>(mdadm</a:t>
            </a:r>
            <a:r>
              <a:rPr dirty="0" sz="1600" spc="-14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215">
                <a:solidFill>
                  <a:srgbClr val="FFFFFF"/>
                </a:solidFill>
                <a:latin typeface="Verdana"/>
                <a:cs typeface="Verdana"/>
              </a:rPr>
              <a:t>--</a:t>
            </a:r>
            <a:r>
              <a:rPr dirty="0" sz="1600" spc="-10">
                <a:solidFill>
                  <a:srgbClr val="FFFFFF"/>
                </a:solidFill>
                <a:latin typeface="Verdana"/>
                <a:cs typeface="Verdana"/>
              </a:rPr>
              <a:t>detail</a:t>
            </a:r>
            <a:endParaRPr sz="16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600" spc="-10">
                <a:solidFill>
                  <a:srgbClr val="FFFFFF"/>
                </a:solidFill>
                <a:latin typeface="Verdana"/>
                <a:cs typeface="Verdana"/>
              </a:rPr>
              <a:t>/dev/md0).</a:t>
            </a:r>
            <a:endParaRPr sz="1600">
              <a:latin typeface="Verdana"/>
              <a:cs typeface="Verdana"/>
            </a:endParaRPr>
          </a:p>
        </p:txBody>
      </p:sp>
      <p:grpSp>
        <p:nvGrpSpPr>
          <p:cNvPr id="6" name="object 6" descr=""/>
          <p:cNvGrpSpPr/>
          <p:nvPr/>
        </p:nvGrpSpPr>
        <p:grpSpPr>
          <a:xfrm>
            <a:off x="5498591" y="2404872"/>
            <a:ext cx="5483860" cy="3734435"/>
            <a:chOff x="5498591" y="2404872"/>
            <a:chExt cx="5483860" cy="3734435"/>
          </a:xfrm>
        </p:grpSpPr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507735" y="2414016"/>
              <a:ext cx="5465064" cy="3715512"/>
            </a:xfrm>
            <a:prstGeom prst="rect">
              <a:avLst/>
            </a:prstGeom>
          </p:spPr>
        </p:pic>
        <p:sp>
          <p:nvSpPr>
            <p:cNvPr id="8" name="object 8" descr=""/>
            <p:cNvSpPr/>
            <p:nvPr/>
          </p:nvSpPr>
          <p:spPr>
            <a:xfrm>
              <a:off x="5503163" y="2409444"/>
              <a:ext cx="5474970" cy="3724910"/>
            </a:xfrm>
            <a:custGeom>
              <a:avLst/>
              <a:gdLst/>
              <a:ahLst/>
              <a:cxnLst/>
              <a:rect l="l" t="t" r="r" b="b"/>
              <a:pathLst>
                <a:path w="5474970" h="3724910">
                  <a:moveTo>
                    <a:pt x="148462" y="0"/>
                  </a:moveTo>
                  <a:lnTo>
                    <a:pt x="5326126" y="0"/>
                  </a:lnTo>
                  <a:lnTo>
                    <a:pt x="5355717" y="2793"/>
                  </a:lnTo>
                  <a:lnTo>
                    <a:pt x="5409057" y="25400"/>
                  </a:lnTo>
                  <a:lnTo>
                    <a:pt x="5449189" y="65531"/>
                  </a:lnTo>
                  <a:lnTo>
                    <a:pt x="5471668" y="118744"/>
                  </a:lnTo>
                  <a:lnTo>
                    <a:pt x="5474462" y="148462"/>
                  </a:lnTo>
                  <a:lnTo>
                    <a:pt x="5474462" y="3576662"/>
                  </a:lnTo>
                  <a:lnTo>
                    <a:pt x="5462651" y="3634206"/>
                  </a:lnTo>
                  <a:lnTo>
                    <a:pt x="5431155" y="3681298"/>
                  </a:lnTo>
                  <a:lnTo>
                    <a:pt x="5383657" y="3713238"/>
                  </a:lnTo>
                  <a:lnTo>
                    <a:pt x="5326126" y="3724681"/>
                  </a:lnTo>
                  <a:lnTo>
                    <a:pt x="148462" y="3724681"/>
                  </a:lnTo>
                  <a:lnTo>
                    <a:pt x="90932" y="3713238"/>
                  </a:lnTo>
                  <a:lnTo>
                    <a:pt x="43814" y="3681298"/>
                  </a:lnTo>
                  <a:lnTo>
                    <a:pt x="11811" y="3634206"/>
                  </a:lnTo>
                  <a:lnTo>
                    <a:pt x="0" y="3576662"/>
                  </a:lnTo>
                  <a:lnTo>
                    <a:pt x="0" y="148462"/>
                  </a:lnTo>
                  <a:lnTo>
                    <a:pt x="11811" y="90931"/>
                  </a:lnTo>
                  <a:lnTo>
                    <a:pt x="43814" y="43814"/>
                  </a:lnTo>
                  <a:lnTo>
                    <a:pt x="90932" y="11810"/>
                  </a:lnTo>
                  <a:lnTo>
                    <a:pt x="148462" y="0"/>
                  </a:lnTo>
                  <a:close/>
                </a:path>
              </a:pathLst>
            </a:custGeom>
            <a:ln w="9144">
              <a:solidFill>
                <a:srgbClr val="00C5B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2544" y="673658"/>
            <a:ext cx="4942078" cy="117177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1953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pc="-65"/>
              <a:t>Изменение</a:t>
            </a:r>
            <a:r>
              <a:rPr dirty="0" spc="-225"/>
              <a:t> </a:t>
            </a:r>
            <a:r>
              <a:rPr dirty="0" spc="-20"/>
              <a:t>типа</a:t>
            </a:r>
          </a:p>
        </p:txBody>
      </p:sp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861815" y="4178858"/>
            <a:ext cx="4460620" cy="583514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4042917" y="4284726"/>
            <a:ext cx="410845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20" b="1">
                <a:solidFill>
                  <a:srgbClr val="FFFFFF"/>
                </a:solidFill>
                <a:latin typeface="Tahoma"/>
                <a:cs typeface="Tahoma"/>
              </a:rPr>
              <a:t>Рис.</a:t>
            </a:r>
            <a:r>
              <a:rPr dirty="0" sz="1800" spc="1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800" spc="-110" b="1">
                <a:solidFill>
                  <a:srgbClr val="FFFFFF"/>
                </a:solidFill>
                <a:latin typeface="Tahoma"/>
                <a:cs typeface="Tahoma"/>
              </a:rPr>
              <a:t>4.4.</a:t>
            </a:r>
            <a:r>
              <a:rPr dirty="0" sz="1800" spc="-1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Изменение</a:t>
            </a:r>
            <a:r>
              <a:rPr dirty="0" sz="1800" spc="-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50">
                <a:solidFill>
                  <a:srgbClr val="FFFFFF"/>
                </a:solidFill>
                <a:latin typeface="Verdana"/>
                <a:cs typeface="Verdana"/>
              </a:rPr>
              <a:t>типа</a:t>
            </a:r>
            <a:r>
              <a:rPr dirty="0" sz="1800" spc="-12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55">
                <a:solidFill>
                  <a:srgbClr val="FFFFFF"/>
                </a:solidFill>
                <a:latin typeface="Verdana"/>
                <a:cs typeface="Verdana"/>
              </a:rPr>
              <a:t>массива.</a:t>
            </a:r>
            <a:endParaRPr sz="1800">
              <a:latin typeface="Verdana"/>
              <a:cs typeface="Verdana"/>
            </a:endParaRPr>
          </a:p>
        </p:txBody>
      </p:sp>
      <p:pic>
        <p:nvPicPr>
          <p:cNvPr id="6" name="object 6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072383" y="3297935"/>
            <a:ext cx="6434328" cy="79248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2544" y="554786"/>
            <a:ext cx="8557006" cy="117177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pc="-10"/>
              <a:t>Проверка</a:t>
            </a:r>
            <a:r>
              <a:rPr dirty="0" spc="-215"/>
              <a:t> </a:t>
            </a:r>
            <a:r>
              <a:rPr dirty="0"/>
              <a:t>состояния</a:t>
            </a:r>
            <a:r>
              <a:rPr dirty="0" spc="-170"/>
              <a:t> </a:t>
            </a:r>
            <a:r>
              <a:rPr dirty="0" spc="120"/>
              <a:t>массива</a:t>
            </a:r>
          </a:p>
        </p:txBody>
      </p:sp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34568" y="3685095"/>
            <a:ext cx="3570478" cy="775525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897737" y="3783838"/>
            <a:ext cx="3194050" cy="514984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600">
                <a:solidFill>
                  <a:srgbClr val="00C5BA"/>
                </a:solidFill>
                <a:latin typeface="Arial MT"/>
                <a:cs typeface="Arial MT"/>
              </a:rPr>
              <a:t>🞅</a:t>
            </a:r>
            <a:r>
              <a:rPr dirty="0" sz="1600" b="1">
                <a:solidFill>
                  <a:srgbClr val="FFFFFF"/>
                </a:solidFill>
                <a:latin typeface="Tahoma"/>
                <a:cs typeface="Tahoma"/>
              </a:rPr>
              <a:t>Рис.</a:t>
            </a:r>
            <a:r>
              <a:rPr dirty="0" sz="1600" spc="5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00" spc="-100" b="1">
                <a:solidFill>
                  <a:srgbClr val="FFFFFF"/>
                </a:solidFill>
                <a:latin typeface="Tahoma"/>
                <a:cs typeface="Tahoma"/>
              </a:rPr>
              <a:t>4.5.</a:t>
            </a:r>
            <a:r>
              <a:rPr dirty="0" sz="1600" spc="3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00">
                <a:solidFill>
                  <a:srgbClr val="FFFFFF"/>
                </a:solidFill>
                <a:latin typeface="Verdana"/>
                <a:cs typeface="Verdana"/>
              </a:rPr>
              <a:t>Проверка</a:t>
            </a:r>
            <a:r>
              <a:rPr dirty="0" sz="1600" spc="-15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70">
                <a:solidFill>
                  <a:srgbClr val="FFFFFF"/>
                </a:solidFill>
                <a:latin typeface="Verdana"/>
                <a:cs typeface="Verdana"/>
              </a:rPr>
              <a:t>состояния</a:t>
            </a:r>
            <a:endParaRPr sz="16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1600" spc="50">
                <a:solidFill>
                  <a:srgbClr val="FFFFFF"/>
                </a:solidFill>
                <a:latin typeface="Verdana"/>
                <a:cs typeface="Verdana"/>
              </a:rPr>
              <a:t>массива.</a:t>
            </a:r>
            <a:endParaRPr sz="1600">
              <a:latin typeface="Verdana"/>
              <a:cs typeface="Verdana"/>
            </a:endParaRPr>
          </a:p>
        </p:txBody>
      </p:sp>
      <p:grpSp>
        <p:nvGrpSpPr>
          <p:cNvPr id="6" name="object 6" descr=""/>
          <p:cNvGrpSpPr/>
          <p:nvPr/>
        </p:nvGrpSpPr>
        <p:grpSpPr>
          <a:xfrm>
            <a:off x="5986271" y="2404872"/>
            <a:ext cx="4508500" cy="3734435"/>
            <a:chOff x="5986271" y="2404872"/>
            <a:chExt cx="4508500" cy="3734435"/>
          </a:xfrm>
        </p:grpSpPr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95415" y="2414016"/>
              <a:ext cx="4489703" cy="3715512"/>
            </a:xfrm>
            <a:prstGeom prst="rect">
              <a:avLst/>
            </a:prstGeom>
          </p:spPr>
        </p:pic>
        <p:sp>
          <p:nvSpPr>
            <p:cNvPr id="8" name="object 8" descr=""/>
            <p:cNvSpPr/>
            <p:nvPr/>
          </p:nvSpPr>
          <p:spPr>
            <a:xfrm>
              <a:off x="5990843" y="2409444"/>
              <a:ext cx="4498975" cy="3724910"/>
            </a:xfrm>
            <a:custGeom>
              <a:avLst/>
              <a:gdLst/>
              <a:ahLst/>
              <a:cxnLst/>
              <a:rect l="l" t="t" r="r" b="b"/>
              <a:pathLst>
                <a:path w="4498975" h="3724910">
                  <a:moveTo>
                    <a:pt x="148462" y="0"/>
                  </a:moveTo>
                  <a:lnTo>
                    <a:pt x="4350511" y="0"/>
                  </a:lnTo>
                  <a:lnTo>
                    <a:pt x="4380230" y="2793"/>
                  </a:lnTo>
                  <a:lnTo>
                    <a:pt x="4433442" y="25400"/>
                  </a:lnTo>
                  <a:lnTo>
                    <a:pt x="4473575" y="65531"/>
                  </a:lnTo>
                  <a:lnTo>
                    <a:pt x="4496181" y="118744"/>
                  </a:lnTo>
                  <a:lnTo>
                    <a:pt x="4498975" y="148462"/>
                  </a:lnTo>
                  <a:lnTo>
                    <a:pt x="4498975" y="3576662"/>
                  </a:lnTo>
                  <a:lnTo>
                    <a:pt x="4487545" y="3634219"/>
                  </a:lnTo>
                  <a:lnTo>
                    <a:pt x="4455540" y="3681298"/>
                  </a:lnTo>
                  <a:lnTo>
                    <a:pt x="4408551" y="3713238"/>
                  </a:lnTo>
                  <a:lnTo>
                    <a:pt x="4350511" y="3724681"/>
                  </a:lnTo>
                  <a:lnTo>
                    <a:pt x="148462" y="3724681"/>
                  </a:lnTo>
                  <a:lnTo>
                    <a:pt x="90931" y="3713238"/>
                  </a:lnTo>
                  <a:lnTo>
                    <a:pt x="43814" y="3681298"/>
                  </a:lnTo>
                  <a:lnTo>
                    <a:pt x="11810" y="3634206"/>
                  </a:lnTo>
                  <a:lnTo>
                    <a:pt x="0" y="3576662"/>
                  </a:lnTo>
                  <a:lnTo>
                    <a:pt x="0" y="148462"/>
                  </a:lnTo>
                  <a:lnTo>
                    <a:pt x="11810" y="90931"/>
                  </a:lnTo>
                  <a:lnTo>
                    <a:pt x="43814" y="43814"/>
                  </a:lnTo>
                  <a:lnTo>
                    <a:pt x="90931" y="11810"/>
                  </a:lnTo>
                  <a:lnTo>
                    <a:pt x="148462" y="0"/>
                  </a:lnTo>
                  <a:close/>
                </a:path>
              </a:pathLst>
            </a:custGeom>
            <a:ln w="9144">
              <a:solidFill>
                <a:srgbClr val="00C5B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2544" y="673658"/>
            <a:ext cx="8694166" cy="117177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1953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pc="-65"/>
              <a:t>Изменение</a:t>
            </a:r>
            <a:r>
              <a:rPr dirty="0" spc="-215"/>
              <a:t> </a:t>
            </a:r>
            <a:r>
              <a:rPr dirty="0" spc="-35"/>
              <a:t>количества</a:t>
            </a:r>
            <a:r>
              <a:rPr dirty="0" spc="-229"/>
              <a:t> </a:t>
            </a:r>
            <a:r>
              <a:rPr dirty="0" spc="-10"/>
              <a:t>дисков</a:t>
            </a:r>
          </a:p>
        </p:txBody>
      </p:sp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968751" y="4117784"/>
            <a:ext cx="6246622" cy="586549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3149600" y="4225544"/>
            <a:ext cx="589216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25" b="1">
                <a:solidFill>
                  <a:srgbClr val="FFFFFF"/>
                </a:solidFill>
                <a:latin typeface="Tahoma"/>
                <a:cs typeface="Tahoma"/>
              </a:rPr>
              <a:t>Рис.</a:t>
            </a:r>
            <a:r>
              <a:rPr dirty="0" sz="1800" spc="1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800" spc="-110" b="1">
                <a:solidFill>
                  <a:srgbClr val="FFFFFF"/>
                </a:solidFill>
                <a:latin typeface="Tahoma"/>
                <a:cs typeface="Tahoma"/>
              </a:rPr>
              <a:t>4.6.</a:t>
            </a:r>
            <a:r>
              <a:rPr dirty="0" sz="1800" spc="-2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Изменение</a:t>
            </a:r>
            <a:r>
              <a:rPr dirty="0" sz="1800" spc="-60">
                <a:solidFill>
                  <a:srgbClr val="FFFFFF"/>
                </a:solidFill>
                <a:latin typeface="Verdana"/>
                <a:cs typeface="Verdana"/>
              </a:rPr>
              <a:t> количества</a:t>
            </a:r>
            <a:r>
              <a:rPr dirty="0" sz="1800" spc="-1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40">
                <a:solidFill>
                  <a:srgbClr val="FFFFFF"/>
                </a:solidFill>
                <a:latin typeface="Verdana"/>
                <a:cs typeface="Verdana"/>
              </a:rPr>
              <a:t>дисков</a:t>
            </a:r>
            <a:r>
              <a:rPr dirty="0" sz="1800" spc="-10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245">
                <a:solidFill>
                  <a:srgbClr val="FFFFFF"/>
                </a:solidFill>
                <a:latin typeface="Verdana"/>
                <a:cs typeface="Verdana"/>
              </a:rPr>
              <a:t>в</a:t>
            </a:r>
            <a:r>
              <a:rPr dirty="0" sz="1800" spc="-11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50">
                <a:solidFill>
                  <a:srgbClr val="FFFFFF"/>
                </a:solidFill>
                <a:latin typeface="Verdana"/>
                <a:cs typeface="Verdana"/>
              </a:rPr>
              <a:t>массиве.</a:t>
            </a:r>
            <a:endParaRPr sz="1800">
              <a:latin typeface="Verdana"/>
              <a:cs typeface="Verdana"/>
            </a:endParaRPr>
          </a:p>
        </p:txBody>
      </p:sp>
      <p:pic>
        <p:nvPicPr>
          <p:cNvPr id="6" name="object 6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206495" y="3176016"/>
            <a:ext cx="6096000" cy="856487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20202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-3047" y="-3047"/>
            <a:ext cx="12201525" cy="2194560"/>
            <a:chOff x="-3047" y="-3047"/>
            <a:chExt cx="12201525" cy="2194560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24" y="1524"/>
              <a:ext cx="12192000" cy="2185416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1524" y="1524"/>
              <a:ext cx="12192000" cy="2185670"/>
            </a:xfrm>
            <a:custGeom>
              <a:avLst/>
              <a:gdLst/>
              <a:ahLst/>
              <a:cxnLst/>
              <a:rect l="l" t="t" r="r" b="b"/>
              <a:pathLst>
                <a:path w="12192000" h="2185670">
                  <a:moveTo>
                    <a:pt x="12192000" y="0"/>
                  </a:moveTo>
                  <a:lnTo>
                    <a:pt x="0" y="0"/>
                  </a:lnTo>
                  <a:lnTo>
                    <a:pt x="0" y="1887092"/>
                  </a:lnTo>
                  <a:lnTo>
                    <a:pt x="1996058" y="1887092"/>
                  </a:lnTo>
                  <a:lnTo>
                    <a:pt x="2377059" y="2172716"/>
                  </a:lnTo>
                  <a:lnTo>
                    <a:pt x="2385441" y="2175891"/>
                  </a:lnTo>
                  <a:lnTo>
                    <a:pt x="2398141" y="2180716"/>
                  </a:lnTo>
                  <a:lnTo>
                    <a:pt x="2410841" y="2185416"/>
                  </a:lnTo>
                  <a:lnTo>
                    <a:pt x="2421509" y="2185416"/>
                  </a:lnTo>
                  <a:lnTo>
                    <a:pt x="2434209" y="2185416"/>
                  </a:lnTo>
                  <a:lnTo>
                    <a:pt x="2444750" y="2180716"/>
                  </a:lnTo>
                  <a:lnTo>
                    <a:pt x="2457450" y="2175891"/>
                  </a:lnTo>
                  <a:lnTo>
                    <a:pt x="2465959" y="2172716"/>
                  </a:lnTo>
                  <a:lnTo>
                    <a:pt x="2846959" y="1887092"/>
                  </a:lnTo>
                  <a:lnTo>
                    <a:pt x="12192000" y="1887092"/>
                  </a:lnTo>
                  <a:lnTo>
                    <a:pt x="12192000" y="0"/>
                  </a:lnTo>
                  <a:close/>
                </a:path>
              </a:pathLst>
            </a:custGeom>
            <a:ln w="9144">
              <a:solidFill>
                <a:srgbClr val="00C5BA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42543" y="554786"/>
              <a:ext cx="8557006" cy="1171778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pc="-10"/>
              <a:t>Проверка</a:t>
            </a:r>
            <a:r>
              <a:rPr dirty="0" spc="-215"/>
              <a:t> </a:t>
            </a:r>
            <a:r>
              <a:rPr dirty="0"/>
              <a:t>состояния</a:t>
            </a:r>
            <a:r>
              <a:rPr dirty="0" spc="-170"/>
              <a:t> </a:t>
            </a:r>
            <a:r>
              <a:rPr dirty="0" spc="120"/>
              <a:t>массива</a:t>
            </a:r>
          </a:p>
        </p:txBody>
      </p:sp>
      <p:sp>
        <p:nvSpPr>
          <p:cNvPr id="8" name="object 8" descr=""/>
          <p:cNvSpPr txBox="1"/>
          <p:nvPr/>
        </p:nvSpPr>
        <p:spPr>
          <a:xfrm>
            <a:off x="897737" y="3355035"/>
            <a:ext cx="3575685" cy="100330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10"/>
              </a:spcBef>
            </a:pPr>
            <a:r>
              <a:rPr dirty="0" sz="1600">
                <a:solidFill>
                  <a:srgbClr val="00C5BA"/>
                </a:solidFill>
                <a:latin typeface="Arial MT"/>
                <a:cs typeface="Arial MT"/>
              </a:rPr>
              <a:t>🞅</a:t>
            </a:r>
            <a:r>
              <a:rPr dirty="0" sz="1600" b="1">
                <a:solidFill>
                  <a:srgbClr val="FFFFFF"/>
                </a:solidFill>
                <a:latin typeface="Tahoma"/>
                <a:cs typeface="Tahoma"/>
              </a:rPr>
              <a:t>Рис.</a:t>
            </a:r>
            <a:r>
              <a:rPr dirty="0" sz="1600" spc="4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00" spc="-95" b="1">
                <a:solidFill>
                  <a:srgbClr val="FFFFFF"/>
                </a:solidFill>
                <a:latin typeface="Tahoma"/>
                <a:cs typeface="Tahoma"/>
              </a:rPr>
              <a:t>4.7.</a:t>
            </a:r>
            <a:r>
              <a:rPr dirty="0" sz="1600" spc="3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00">
                <a:solidFill>
                  <a:srgbClr val="FFFFFF"/>
                </a:solidFill>
                <a:latin typeface="Verdana"/>
                <a:cs typeface="Verdana"/>
              </a:rPr>
              <a:t>Проверка</a:t>
            </a:r>
            <a:r>
              <a:rPr dirty="0" sz="1600" spc="-1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Verdana"/>
                <a:cs typeface="Verdana"/>
              </a:rPr>
              <a:t>состояния </a:t>
            </a:r>
            <a:r>
              <a:rPr dirty="0" sz="1600" spc="60">
                <a:solidFill>
                  <a:srgbClr val="FFFFFF"/>
                </a:solidFill>
                <a:latin typeface="Verdana"/>
                <a:cs typeface="Verdana"/>
              </a:rPr>
              <a:t>массива.</a:t>
            </a:r>
            <a:r>
              <a:rPr dirty="0" sz="1600" spc="-11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155">
                <a:solidFill>
                  <a:srgbClr val="FFFFFF"/>
                </a:solidFill>
                <a:latin typeface="Verdana"/>
                <a:cs typeface="Verdana"/>
              </a:rPr>
              <a:t>.</a:t>
            </a:r>
            <a:r>
              <a:rPr dirty="0" sz="1600" spc="-11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55">
                <a:solidFill>
                  <a:srgbClr val="FFFFFF"/>
                </a:solidFill>
                <a:latin typeface="Verdana"/>
                <a:cs typeface="Verdana"/>
              </a:rPr>
              <a:t>(При</a:t>
            </a:r>
            <a:r>
              <a:rPr dirty="0" sz="1600" spc="-1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>
                <a:solidFill>
                  <a:srgbClr val="FFFFFF"/>
                </a:solidFill>
                <a:latin typeface="Verdana"/>
                <a:cs typeface="Verdana"/>
              </a:rPr>
              <a:t>измении</a:t>
            </a:r>
            <a:r>
              <a:rPr dirty="0" sz="1600" spc="-11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100">
                <a:solidFill>
                  <a:srgbClr val="FFFFFF"/>
                </a:solidFill>
                <a:latin typeface="Verdana"/>
                <a:cs typeface="Verdana"/>
              </a:rPr>
              <a:t>кол-</a:t>
            </a:r>
            <a:r>
              <a:rPr dirty="0" sz="1600" spc="-25">
                <a:solidFill>
                  <a:srgbClr val="FFFFFF"/>
                </a:solidFill>
                <a:latin typeface="Verdana"/>
                <a:cs typeface="Verdana"/>
              </a:rPr>
              <a:t>во </a:t>
            </a:r>
            <a:r>
              <a:rPr dirty="0" sz="1600" spc="-40">
                <a:solidFill>
                  <a:srgbClr val="FFFFFF"/>
                </a:solidFill>
                <a:latin typeface="Verdana"/>
                <a:cs typeface="Verdana"/>
              </a:rPr>
              <a:t>дисков</a:t>
            </a:r>
            <a:r>
              <a:rPr dirty="0" sz="1600" spc="-10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204">
                <a:solidFill>
                  <a:srgbClr val="FFFFFF"/>
                </a:solidFill>
                <a:latin typeface="Verdana"/>
                <a:cs typeface="Verdana"/>
              </a:rPr>
              <a:t>в</a:t>
            </a:r>
            <a:r>
              <a:rPr dirty="0" sz="1600" spc="-4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85">
                <a:solidFill>
                  <a:srgbClr val="FFFFFF"/>
                </a:solidFill>
                <a:latin typeface="Verdana"/>
                <a:cs typeface="Verdana"/>
              </a:rPr>
              <a:t>массиве</a:t>
            </a:r>
            <a:r>
              <a:rPr dirty="0" sz="1600" spc="-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>
                <a:solidFill>
                  <a:srgbClr val="FFFFFF"/>
                </a:solidFill>
                <a:latin typeface="Verdana"/>
                <a:cs typeface="Verdana"/>
              </a:rPr>
              <a:t>“Raid</a:t>
            </a:r>
            <a:r>
              <a:rPr dirty="0" sz="1600" spc="-14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>
                <a:solidFill>
                  <a:srgbClr val="FFFFFF"/>
                </a:solidFill>
                <a:latin typeface="Verdana"/>
                <a:cs typeface="Verdana"/>
              </a:rPr>
              <a:t>devices”</a:t>
            </a:r>
            <a:r>
              <a:rPr dirty="0" sz="1600" spc="-15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50">
                <a:solidFill>
                  <a:srgbClr val="FFFFFF"/>
                </a:solidFill>
                <a:latin typeface="Verdana"/>
                <a:cs typeface="Verdana"/>
              </a:rPr>
              <a:t>и </a:t>
            </a:r>
            <a:r>
              <a:rPr dirty="0" sz="1600">
                <a:solidFill>
                  <a:srgbClr val="FFFFFF"/>
                </a:solidFill>
                <a:latin typeface="Verdana"/>
                <a:cs typeface="Verdana"/>
              </a:rPr>
              <a:t>“Active</a:t>
            </a:r>
            <a:r>
              <a:rPr dirty="0" sz="1600" spc="-2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>
                <a:solidFill>
                  <a:srgbClr val="FFFFFF"/>
                </a:solidFill>
                <a:latin typeface="Verdana"/>
                <a:cs typeface="Verdana"/>
              </a:rPr>
              <a:t>devices”</a:t>
            </a:r>
            <a:r>
              <a:rPr dirty="0" sz="1600" spc="-10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345">
                <a:solidFill>
                  <a:srgbClr val="FFFFFF"/>
                </a:solidFill>
                <a:latin typeface="Verdana"/>
                <a:cs typeface="Verdana"/>
              </a:rPr>
              <a:t>=</a:t>
            </a:r>
            <a:r>
              <a:rPr dirty="0" sz="1600" spc="-2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25">
                <a:solidFill>
                  <a:srgbClr val="FFFFFF"/>
                </a:solidFill>
                <a:latin typeface="Verdana"/>
                <a:cs typeface="Verdana"/>
              </a:rPr>
              <a:t>3)</a:t>
            </a:r>
            <a:endParaRPr sz="1600">
              <a:latin typeface="Verdana"/>
              <a:cs typeface="Verdana"/>
            </a:endParaRPr>
          </a:p>
        </p:txBody>
      </p:sp>
      <p:grpSp>
        <p:nvGrpSpPr>
          <p:cNvPr id="9" name="object 9" descr=""/>
          <p:cNvGrpSpPr/>
          <p:nvPr/>
        </p:nvGrpSpPr>
        <p:grpSpPr>
          <a:xfrm>
            <a:off x="5952744" y="2404872"/>
            <a:ext cx="4578350" cy="3734435"/>
            <a:chOff x="5952744" y="2404872"/>
            <a:chExt cx="4578350" cy="3734435"/>
          </a:xfrm>
        </p:grpSpPr>
        <p:pic>
          <p:nvPicPr>
            <p:cNvPr id="10" name="object 10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61888" y="2414016"/>
              <a:ext cx="4559808" cy="3715512"/>
            </a:xfrm>
            <a:prstGeom prst="rect">
              <a:avLst/>
            </a:prstGeom>
          </p:spPr>
        </p:pic>
        <p:sp>
          <p:nvSpPr>
            <p:cNvPr id="11" name="object 11" descr=""/>
            <p:cNvSpPr/>
            <p:nvPr/>
          </p:nvSpPr>
          <p:spPr>
            <a:xfrm>
              <a:off x="5957316" y="2409444"/>
              <a:ext cx="4569460" cy="3724910"/>
            </a:xfrm>
            <a:custGeom>
              <a:avLst/>
              <a:gdLst/>
              <a:ahLst/>
              <a:cxnLst/>
              <a:rect l="l" t="t" r="r" b="b"/>
              <a:pathLst>
                <a:path w="4569459" h="3724910">
                  <a:moveTo>
                    <a:pt x="148462" y="0"/>
                  </a:moveTo>
                  <a:lnTo>
                    <a:pt x="4420870" y="0"/>
                  </a:lnTo>
                  <a:lnTo>
                    <a:pt x="4450461" y="2793"/>
                  </a:lnTo>
                  <a:lnTo>
                    <a:pt x="4503674" y="25400"/>
                  </a:lnTo>
                  <a:lnTo>
                    <a:pt x="4543933" y="65531"/>
                  </a:lnTo>
                  <a:lnTo>
                    <a:pt x="4566412" y="118744"/>
                  </a:lnTo>
                  <a:lnTo>
                    <a:pt x="4569206" y="148462"/>
                  </a:lnTo>
                  <a:lnTo>
                    <a:pt x="4569206" y="3576662"/>
                  </a:lnTo>
                  <a:lnTo>
                    <a:pt x="4557395" y="3634206"/>
                  </a:lnTo>
                  <a:lnTo>
                    <a:pt x="4525899" y="3681298"/>
                  </a:lnTo>
                  <a:lnTo>
                    <a:pt x="4478401" y="3713238"/>
                  </a:lnTo>
                  <a:lnTo>
                    <a:pt x="4420870" y="3724681"/>
                  </a:lnTo>
                  <a:lnTo>
                    <a:pt x="148462" y="3724681"/>
                  </a:lnTo>
                  <a:lnTo>
                    <a:pt x="90932" y="3713238"/>
                  </a:lnTo>
                  <a:lnTo>
                    <a:pt x="43814" y="3681298"/>
                  </a:lnTo>
                  <a:lnTo>
                    <a:pt x="11811" y="3634206"/>
                  </a:lnTo>
                  <a:lnTo>
                    <a:pt x="0" y="3576662"/>
                  </a:lnTo>
                  <a:lnTo>
                    <a:pt x="0" y="148462"/>
                  </a:lnTo>
                  <a:lnTo>
                    <a:pt x="11811" y="90931"/>
                  </a:lnTo>
                  <a:lnTo>
                    <a:pt x="43814" y="43814"/>
                  </a:lnTo>
                  <a:lnTo>
                    <a:pt x="90932" y="11810"/>
                  </a:lnTo>
                  <a:lnTo>
                    <a:pt x="148462" y="0"/>
                  </a:lnTo>
                  <a:close/>
                </a:path>
              </a:pathLst>
            </a:custGeom>
            <a:ln w="9144">
              <a:solidFill>
                <a:srgbClr val="00C5B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4636135" cy="6858000"/>
            <a:chOff x="0" y="0"/>
            <a:chExt cx="4636135" cy="6858000"/>
          </a:xfrm>
        </p:grpSpPr>
        <p:sp>
          <p:nvSpPr>
            <p:cNvPr id="3" name="object 3" descr=""/>
            <p:cNvSpPr/>
            <p:nvPr/>
          </p:nvSpPr>
          <p:spPr>
            <a:xfrm>
              <a:off x="0" y="0"/>
              <a:ext cx="4636135" cy="6858000"/>
            </a:xfrm>
            <a:custGeom>
              <a:avLst/>
              <a:gdLst/>
              <a:ahLst/>
              <a:cxnLst/>
              <a:rect l="l" t="t" r="r" b="b"/>
              <a:pathLst>
                <a:path w="4636135" h="6858000">
                  <a:moveTo>
                    <a:pt x="4636008" y="0"/>
                  </a:moveTo>
                  <a:lnTo>
                    <a:pt x="0" y="0"/>
                  </a:lnTo>
                  <a:lnTo>
                    <a:pt x="0" y="6857999"/>
                  </a:lnTo>
                  <a:lnTo>
                    <a:pt x="4636008" y="6857999"/>
                  </a:lnTo>
                  <a:lnTo>
                    <a:pt x="4636008" y="2522601"/>
                  </a:lnTo>
                  <a:lnTo>
                    <a:pt x="4265676" y="2244725"/>
                  </a:lnTo>
                  <a:lnTo>
                    <a:pt x="4255135" y="2228850"/>
                  </a:lnTo>
                  <a:lnTo>
                    <a:pt x="4248785" y="2220976"/>
                  </a:lnTo>
                  <a:lnTo>
                    <a:pt x="4248785" y="2201926"/>
                  </a:lnTo>
                  <a:lnTo>
                    <a:pt x="4255135" y="2193925"/>
                  </a:lnTo>
                  <a:lnTo>
                    <a:pt x="4265676" y="2178050"/>
                  </a:lnTo>
                  <a:lnTo>
                    <a:pt x="4636008" y="1900301"/>
                  </a:lnTo>
                  <a:lnTo>
                    <a:pt x="4636008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3840" y="2029967"/>
              <a:ext cx="2848229" cy="2421508"/>
            </a:xfrm>
            <a:prstGeom prst="rect">
              <a:avLst/>
            </a:prstGeom>
          </p:spPr>
        </p:pic>
      </p:grpSp>
      <p:sp>
        <p:nvSpPr>
          <p:cNvPr id="5" name="object 5" descr=""/>
          <p:cNvSpPr txBox="1"/>
          <p:nvPr/>
        </p:nvSpPr>
        <p:spPr>
          <a:xfrm>
            <a:off x="530453" y="2188286"/>
            <a:ext cx="2157095" cy="1976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dirty="0" sz="3200" spc="-55" b="1">
                <a:solidFill>
                  <a:srgbClr val="FDFDFD"/>
                </a:solidFill>
                <a:latin typeface="Tahoma"/>
                <a:cs typeface="Tahoma"/>
              </a:rPr>
              <a:t>Удаление, </a:t>
            </a:r>
            <a:r>
              <a:rPr dirty="0" sz="3200" spc="-10" b="1">
                <a:solidFill>
                  <a:srgbClr val="FDFDFD"/>
                </a:solidFill>
                <a:latin typeface="Tahoma"/>
                <a:cs typeface="Tahoma"/>
              </a:rPr>
              <a:t>очистка, открытие файла</a:t>
            </a:r>
            <a:endParaRPr sz="3200">
              <a:latin typeface="Tahoma"/>
              <a:cs typeface="Tahoma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5069204" y="1698751"/>
            <a:ext cx="6043930" cy="514984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600">
                <a:solidFill>
                  <a:srgbClr val="00C5BA"/>
                </a:solidFill>
                <a:latin typeface="Arial MT"/>
                <a:cs typeface="Arial MT"/>
              </a:rPr>
              <a:t>🞅</a:t>
            </a:r>
            <a:r>
              <a:rPr dirty="0" sz="1600" b="1">
                <a:latin typeface="Tahoma"/>
                <a:cs typeface="Tahoma"/>
              </a:rPr>
              <a:t>Рис.</a:t>
            </a:r>
            <a:r>
              <a:rPr dirty="0" sz="1600" spc="35" b="1">
                <a:latin typeface="Tahoma"/>
                <a:cs typeface="Tahoma"/>
              </a:rPr>
              <a:t> </a:t>
            </a:r>
            <a:r>
              <a:rPr dirty="0" sz="1600" spc="-100" b="1">
                <a:latin typeface="Tahoma"/>
                <a:cs typeface="Tahoma"/>
              </a:rPr>
              <a:t>4.8.</a:t>
            </a:r>
            <a:r>
              <a:rPr dirty="0" sz="1600" spc="20" b="1">
                <a:latin typeface="Tahoma"/>
                <a:cs typeface="Tahoma"/>
              </a:rPr>
              <a:t> </a:t>
            </a:r>
            <a:r>
              <a:rPr dirty="0" sz="1600">
                <a:latin typeface="Verdana"/>
                <a:cs typeface="Verdana"/>
              </a:rPr>
              <a:t>Удаление</a:t>
            </a:r>
            <a:r>
              <a:rPr dirty="0" sz="1600" spc="-105">
                <a:latin typeface="Verdana"/>
                <a:cs typeface="Verdana"/>
              </a:rPr>
              <a:t> </a:t>
            </a:r>
            <a:r>
              <a:rPr dirty="0" sz="1600" spc="90">
                <a:latin typeface="Verdana"/>
                <a:cs typeface="Verdana"/>
              </a:rPr>
              <a:t>массива</a:t>
            </a:r>
            <a:r>
              <a:rPr dirty="0" sz="1600" spc="-85">
                <a:latin typeface="Verdana"/>
                <a:cs typeface="Verdana"/>
              </a:rPr>
              <a:t> </a:t>
            </a:r>
            <a:r>
              <a:rPr dirty="0" sz="1600" spc="-50">
                <a:latin typeface="Verdana"/>
                <a:cs typeface="Verdana"/>
              </a:rPr>
              <a:t>и</a:t>
            </a:r>
            <a:r>
              <a:rPr dirty="0" sz="1600" spc="-40">
                <a:latin typeface="Verdana"/>
                <a:cs typeface="Verdana"/>
              </a:rPr>
              <a:t> очистка</a:t>
            </a:r>
            <a:r>
              <a:rPr dirty="0" sz="1600" spc="-114">
                <a:latin typeface="Verdana"/>
                <a:cs typeface="Verdana"/>
              </a:rPr>
              <a:t> </a:t>
            </a:r>
            <a:r>
              <a:rPr dirty="0" sz="1600" spc="-10">
                <a:latin typeface="Verdana"/>
                <a:cs typeface="Verdana"/>
              </a:rPr>
              <a:t>метаданных,</a:t>
            </a:r>
            <a:endParaRPr sz="16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1600" spc="-70">
                <a:latin typeface="Verdana"/>
                <a:cs typeface="Verdana"/>
              </a:rPr>
              <a:t>открытие</a:t>
            </a:r>
            <a:r>
              <a:rPr dirty="0" sz="1600" spc="-125">
                <a:latin typeface="Verdana"/>
                <a:cs typeface="Verdana"/>
              </a:rPr>
              <a:t> </a:t>
            </a:r>
            <a:r>
              <a:rPr dirty="0" sz="1600" spc="-204">
                <a:latin typeface="Verdana"/>
                <a:cs typeface="Verdana"/>
              </a:rPr>
              <a:t>в</a:t>
            </a:r>
            <a:r>
              <a:rPr dirty="0" sz="1600" spc="-60">
                <a:latin typeface="Verdana"/>
                <a:cs typeface="Verdana"/>
              </a:rPr>
              <a:t> </a:t>
            </a:r>
            <a:r>
              <a:rPr dirty="0" sz="1600">
                <a:latin typeface="Verdana"/>
                <a:cs typeface="Verdana"/>
              </a:rPr>
              <a:t>текстовом</a:t>
            </a:r>
            <a:r>
              <a:rPr dirty="0" sz="1600" spc="-100">
                <a:latin typeface="Verdana"/>
                <a:cs typeface="Verdana"/>
              </a:rPr>
              <a:t> </a:t>
            </a:r>
            <a:r>
              <a:rPr dirty="0" sz="1600">
                <a:latin typeface="Verdana"/>
                <a:cs typeface="Verdana"/>
              </a:rPr>
              <a:t>редакторе</a:t>
            </a:r>
            <a:r>
              <a:rPr dirty="0" sz="1600" spc="-150">
                <a:latin typeface="Verdana"/>
                <a:cs typeface="Verdana"/>
              </a:rPr>
              <a:t> </a:t>
            </a:r>
            <a:r>
              <a:rPr dirty="0" sz="1600">
                <a:latin typeface="Verdana"/>
                <a:cs typeface="Verdana"/>
              </a:rPr>
              <a:t>mcedit</a:t>
            </a:r>
            <a:r>
              <a:rPr dirty="0" sz="1600" spc="-125">
                <a:latin typeface="Verdana"/>
                <a:cs typeface="Verdana"/>
              </a:rPr>
              <a:t> </a:t>
            </a:r>
            <a:r>
              <a:rPr dirty="0" sz="1600" spc="100">
                <a:latin typeface="Verdana"/>
                <a:cs typeface="Verdana"/>
              </a:rPr>
              <a:t>файла</a:t>
            </a:r>
            <a:r>
              <a:rPr dirty="0" sz="1600" spc="-75">
                <a:latin typeface="Verdana"/>
                <a:cs typeface="Verdana"/>
              </a:rPr>
              <a:t> </a:t>
            </a:r>
            <a:r>
              <a:rPr dirty="0" sz="1600" spc="-10">
                <a:latin typeface="Verdana"/>
                <a:cs typeface="Verdana"/>
              </a:rPr>
              <a:t>/etc/fstab.</a:t>
            </a:r>
            <a:endParaRPr sz="1600">
              <a:latin typeface="Verdana"/>
              <a:cs typeface="Verdana"/>
            </a:endParaRPr>
          </a:p>
        </p:txBody>
      </p:sp>
      <p:grpSp>
        <p:nvGrpSpPr>
          <p:cNvPr id="7" name="object 7" descr=""/>
          <p:cNvGrpSpPr/>
          <p:nvPr/>
        </p:nvGrpSpPr>
        <p:grpSpPr>
          <a:xfrm>
            <a:off x="4980432" y="4105655"/>
            <a:ext cx="6602095" cy="1847214"/>
            <a:chOff x="4980432" y="4105655"/>
            <a:chExt cx="6602095" cy="1847214"/>
          </a:xfrm>
        </p:grpSpPr>
        <p:pic>
          <p:nvPicPr>
            <p:cNvPr id="8" name="object 8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89576" y="4114799"/>
              <a:ext cx="6583680" cy="1828800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4985004" y="4110227"/>
              <a:ext cx="6593205" cy="1838325"/>
            </a:xfrm>
            <a:custGeom>
              <a:avLst/>
              <a:gdLst/>
              <a:ahLst/>
              <a:cxnLst/>
              <a:rect l="l" t="t" r="r" b="b"/>
              <a:pathLst>
                <a:path w="6593205" h="1838325">
                  <a:moveTo>
                    <a:pt x="75311" y="0"/>
                  </a:moveTo>
                  <a:lnTo>
                    <a:pt x="6517894" y="0"/>
                  </a:lnTo>
                  <a:lnTo>
                    <a:pt x="6532880" y="1651"/>
                  </a:lnTo>
                  <a:lnTo>
                    <a:pt x="6570853" y="21971"/>
                  </a:lnTo>
                  <a:lnTo>
                    <a:pt x="6591300" y="60452"/>
                  </a:lnTo>
                  <a:lnTo>
                    <a:pt x="6592951" y="75311"/>
                  </a:lnTo>
                  <a:lnTo>
                    <a:pt x="6592951" y="1762975"/>
                  </a:lnTo>
                  <a:lnTo>
                    <a:pt x="6580251" y="1805000"/>
                  </a:lnTo>
                  <a:lnTo>
                    <a:pt x="6546850" y="1832063"/>
                  </a:lnTo>
                  <a:lnTo>
                    <a:pt x="6517894" y="1837944"/>
                  </a:lnTo>
                  <a:lnTo>
                    <a:pt x="75311" y="1837944"/>
                  </a:lnTo>
                  <a:lnTo>
                    <a:pt x="33400" y="1825294"/>
                  </a:lnTo>
                  <a:lnTo>
                    <a:pt x="5842" y="1792300"/>
                  </a:lnTo>
                  <a:lnTo>
                    <a:pt x="0" y="1762975"/>
                  </a:lnTo>
                  <a:lnTo>
                    <a:pt x="0" y="75311"/>
                  </a:lnTo>
                  <a:lnTo>
                    <a:pt x="13081" y="33401"/>
                  </a:lnTo>
                  <a:lnTo>
                    <a:pt x="45974" y="5842"/>
                  </a:lnTo>
                  <a:lnTo>
                    <a:pt x="75311" y="0"/>
                  </a:lnTo>
                  <a:close/>
                </a:path>
              </a:pathLst>
            </a:custGeom>
            <a:ln w="9144">
              <a:solidFill>
                <a:srgbClr val="00C5B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2544" y="554786"/>
            <a:ext cx="3058541" cy="117177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pc="-10"/>
              <a:t>Коммент</a:t>
            </a:r>
          </a:p>
        </p:txBody>
      </p:sp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34568" y="3563149"/>
            <a:ext cx="3345053" cy="1019390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897737" y="3661917"/>
            <a:ext cx="2964180" cy="75882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600">
                <a:solidFill>
                  <a:srgbClr val="00C5BA"/>
                </a:solidFill>
                <a:latin typeface="Arial MT"/>
                <a:cs typeface="Arial MT"/>
              </a:rPr>
              <a:t>🞅</a:t>
            </a:r>
            <a:r>
              <a:rPr dirty="0" sz="1600" b="1">
                <a:solidFill>
                  <a:srgbClr val="FFFFFF"/>
                </a:solidFill>
                <a:latin typeface="Tahoma"/>
                <a:cs typeface="Tahoma"/>
              </a:rPr>
              <a:t>Рис.</a:t>
            </a:r>
            <a:r>
              <a:rPr dirty="0" sz="1600" spc="3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00" spc="-100" b="1">
                <a:solidFill>
                  <a:srgbClr val="FFFFFF"/>
                </a:solidFill>
                <a:latin typeface="Tahoma"/>
                <a:cs typeface="Tahoma"/>
              </a:rPr>
              <a:t>4.9.</a:t>
            </a:r>
            <a:r>
              <a:rPr dirty="0" sz="1600" spc="2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00" spc="50">
                <a:solidFill>
                  <a:srgbClr val="FFFFFF"/>
                </a:solidFill>
                <a:latin typeface="Verdana"/>
                <a:cs typeface="Verdana"/>
              </a:rPr>
              <a:t>Коммент</a:t>
            </a:r>
            <a:r>
              <a:rPr dirty="0" sz="1600" spc="-11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Verdana"/>
                <a:cs typeface="Verdana"/>
              </a:rPr>
              <a:t>записи</a:t>
            </a:r>
            <a:r>
              <a:rPr dirty="0" sz="1600" spc="-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640">
                <a:solidFill>
                  <a:srgbClr val="FFFFFF"/>
                </a:solidFill>
                <a:latin typeface="Verdana"/>
                <a:cs typeface="Verdana"/>
              </a:rPr>
              <a:t>в</a:t>
            </a:r>
            <a:endParaRPr sz="16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1600" spc="-10">
                <a:solidFill>
                  <a:srgbClr val="FFFFFF"/>
                </a:solidFill>
                <a:latin typeface="Verdana"/>
                <a:cs typeface="Verdana"/>
              </a:rPr>
              <a:t>/etc/fstab</a:t>
            </a:r>
            <a:r>
              <a:rPr dirty="0" sz="1600" spc="-11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50">
                <a:solidFill>
                  <a:srgbClr val="FFFFFF"/>
                </a:solidFill>
                <a:latin typeface="Verdana"/>
                <a:cs typeface="Verdana"/>
              </a:rPr>
              <a:t>и</a:t>
            </a:r>
            <a:r>
              <a:rPr dirty="0" sz="1600" spc="-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Verdana"/>
                <a:cs typeface="Verdana"/>
              </a:rPr>
              <a:t>выполнение</a:t>
            </a:r>
            <a:endParaRPr sz="16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600" spc="-10">
                <a:solidFill>
                  <a:srgbClr val="FFFFFF"/>
                </a:solidFill>
                <a:latin typeface="Verdana"/>
                <a:cs typeface="Verdana"/>
              </a:rPr>
              <a:t>сохранения.</a:t>
            </a:r>
            <a:endParaRPr sz="1600">
              <a:latin typeface="Verdana"/>
              <a:cs typeface="Verdana"/>
            </a:endParaRPr>
          </a:p>
        </p:txBody>
      </p:sp>
      <p:grpSp>
        <p:nvGrpSpPr>
          <p:cNvPr id="6" name="object 6" descr=""/>
          <p:cNvGrpSpPr/>
          <p:nvPr/>
        </p:nvGrpSpPr>
        <p:grpSpPr>
          <a:xfrm>
            <a:off x="5702808" y="2404872"/>
            <a:ext cx="5075555" cy="3734435"/>
            <a:chOff x="5702808" y="2404872"/>
            <a:chExt cx="5075555" cy="3734435"/>
          </a:xfrm>
        </p:grpSpPr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11952" y="2414016"/>
              <a:ext cx="5056632" cy="3715512"/>
            </a:xfrm>
            <a:prstGeom prst="rect">
              <a:avLst/>
            </a:prstGeom>
          </p:spPr>
        </p:pic>
        <p:sp>
          <p:nvSpPr>
            <p:cNvPr id="8" name="object 8" descr=""/>
            <p:cNvSpPr/>
            <p:nvPr/>
          </p:nvSpPr>
          <p:spPr>
            <a:xfrm>
              <a:off x="5707380" y="2409444"/>
              <a:ext cx="5066665" cy="3724910"/>
            </a:xfrm>
            <a:custGeom>
              <a:avLst/>
              <a:gdLst/>
              <a:ahLst/>
              <a:cxnLst/>
              <a:rect l="l" t="t" r="r" b="b"/>
              <a:pathLst>
                <a:path w="5066665" h="3724910">
                  <a:moveTo>
                    <a:pt x="148462" y="0"/>
                  </a:moveTo>
                  <a:lnTo>
                    <a:pt x="4917694" y="0"/>
                  </a:lnTo>
                  <a:lnTo>
                    <a:pt x="4947412" y="2793"/>
                  </a:lnTo>
                  <a:lnTo>
                    <a:pt x="5000625" y="25400"/>
                  </a:lnTo>
                  <a:lnTo>
                    <a:pt x="5040757" y="65531"/>
                  </a:lnTo>
                  <a:lnTo>
                    <a:pt x="5063236" y="118744"/>
                  </a:lnTo>
                  <a:lnTo>
                    <a:pt x="5066157" y="148462"/>
                  </a:lnTo>
                  <a:lnTo>
                    <a:pt x="5066157" y="3576662"/>
                  </a:lnTo>
                  <a:lnTo>
                    <a:pt x="5054219" y="3634206"/>
                  </a:lnTo>
                  <a:lnTo>
                    <a:pt x="5022723" y="3681298"/>
                  </a:lnTo>
                  <a:lnTo>
                    <a:pt x="4975225" y="3713238"/>
                  </a:lnTo>
                  <a:lnTo>
                    <a:pt x="4917694" y="3724681"/>
                  </a:lnTo>
                  <a:lnTo>
                    <a:pt x="148462" y="3724681"/>
                  </a:lnTo>
                  <a:lnTo>
                    <a:pt x="90932" y="3713238"/>
                  </a:lnTo>
                  <a:lnTo>
                    <a:pt x="43815" y="3681298"/>
                  </a:lnTo>
                  <a:lnTo>
                    <a:pt x="11811" y="3634206"/>
                  </a:lnTo>
                  <a:lnTo>
                    <a:pt x="0" y="3576662"/>
                  </a:lnTo>
                  <a:lnTo>
                    <a:pt x="0" y="148462"/>
                  </a:lnTo>
                  <a:lnTo>
                    <a:pt x="11811" y="90931"/>
                  </a:lnTo>
                  <a:lnTo>
                    <a:pt x="43815" y="43814"/>
                  </a:lnTo>
                  <a:lnTo>
                    <a:pt x="90932" y="11810"/>
                  </a:lnTo>
                  <a:lnTo>
                    <a:pt x="148462" y="0"/>
                  </a:lnTo>
                  <a:close/>
                </a:path>
              </a:pathLst>
            </a:custGeom>
            <a:ln w="9144">
              <a:solidFill>
                <a:srgbClr val="00C5B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20202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-3047" y="-3047"/>
            <a:ext cx="12201525" cy="2194560"/>
            <a:chOff x="-3047" y="-3047"/>
            <a:chExt cx="12201525" cy="2194560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24" y="1524"/>
              <a:ext cx="12192000" cy="2185416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1524" y="1524"/>
              <a:ext cx="12192000" cy="2185670"/>
            </a:xfrm>
            <a:custGeom>
              <a:avLst/>
              <a:gdLst/>
              <a:ahLst/>
              <a:cxnLst/>
              <a:rect l="l" t="t" r="r" b="b"/>
              <a:pathLst>
                <a:path w="12192000" h="2185670">
                  <a:moveTo>
                    <a:pt x="12192000" y="0"/>
                  </a:moveTo>
                  <a:lnTo>
                    <a:pt x="0" y="0"/>
                  </a:lnTo>
                  <a:lnTo>
                    <a:pt x="0" y="1887092"/>
                  </a:lnTo>
                  <a:lnTo>
                    <a:pt x="1996058" y="1887092"/>
                  </a:lnTo>
                  <a:lnTo>
                    <a:pt x="2377059" y="2172716"/>
                  </a:lnTo>
                  <a:lnTo>
                    <a:pt x="2385441" y="2175891"/>
                  </a:lnTo>
                  <a:lnTo>
                    <a:pt x="2398141" y="2180716"/>
                  </a:lnTo>
                  <a:lnTo>
                    <a:pt x="2410841" y="2185416"/>
                  </a:lnTo>
                  <a:lnTo>
                    <a:pt x="2421509" y="2185416"/>
                  </a:lnTo>
                  <a:lnTo>
                    <a:pt x="2434209" y="2185416"/>
                  </a:lnTo>
                  <a:lnTo>
                    <a:pt x="2444750" y="2180716"/>
                  </a:lnTo>
                  <a:lnTo>
                    <a:pt x="2457450" y="2175891"/>
                  </a:lnTo>
                  <a:lnTo>
                    <a:pt x="2465959" y="2172716"/>
                  </a:lnTo>
                  <a:lnTo>
                    <a:pt x="2846959" y="1887092"/>
                  </a:lnTo>
                  <a:lnTo>
                    <a:pt x="12192000" y="1887092"/>
                  </a:lnTo>
                  <a:lnTo>
                    <a:pt x="12192000" y="0"/>
                  </a:lnTo>
                  <a:close/>
                </a:path>
              </a:pathLst>
            </a:custGeom>
            <a:ln w="9144">
              <a:solidFill>
                <a:srgbClr val="00C5BA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42543" y="554786"/>
              <a:ext cx="5883909" cy="1171778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pc="-40"/>
              <a:t>Добавление</a:t>
            </a:r>
            <a:r>
              <a:rPr dirty="0" spc="-220"/>
              <a:t> </a:t>
            </a:r>
            <a:r>
              <a:rPr dirty="0" spc="-10"/>
              <a:t>дисков</a:t>
            </a:r>
          </a:p>
        </p:txBody>
      </p:sp>
      <p:sp>
        <p:nvSpPr>
          <p:cNvPr id="8" name="object 8" descr=""/>
          <p:cNvSpPr txBox="1"/>
          <p:nvPr/>
        </p:nvSpPr>
        <p:spPr>
          <a:xfrm>
            <a:off x="897737" y="3724402"/>
            <a:ext cx="2958465" cy="100266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dirty="0" sz="1600">
                <a:solidFill>
                  <a:srgbClr val="00C5BA"/>
                </a:solidFill>
                <a:latin typeface="Arial MT"/>
                <a:cs typeface="Arial MT"/>
              </a:rPr>
              <a:t>🞅</a:t>
            </a:r>
            <a:r>
              <a:rPr dirty="0" sz="1600" b="1">
                <a:solidFill>
                  <a:srgbClr val="FFFFFF"/>
                </a:solidFill>
                <a:latin typeface="Tahoma"/>
                <a:cs typeface="Tahoma"/>
              </a:rPr>
              <a:t>Рис.</a:t>
            </a:r>
            <a:r>
              <a:rPr dirty="0" sz="1600" spc="4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00" spc="-100" b="1">
                <a:solidFill>
                  <a:srgbClr val="FFFFFF"/>
                </a:solidFill>
                <a:latin typeface="Tahoma"/>
                <a:cs typeface="Tahoma"/>
              </a:rPr>
              <a:t>1.</a:t>
            </a:r>
            <a:r>
              <a:rPr dirty="0" sz="1600" spc="3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00">
                <a:solidFill>
                  <a:srgbClr val="FFFFFF"/>
                </a:solidFill>
                <a:latin typeface="Verdana"/>
                <a:cs typeface="Verdana"/>
              </a:rPr>
              <a:t>Добавление</a:t>
            </a:r>
            <a:r>
              <a:rPr dirty="0" sz="1600" spc="-10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50">
                <a:solidFill>
                  <a:srgbClr val="FFFFFF"/>
                </a:solidFill>
                <a:latin typeface="Verdana"/>
                <a:cs typeface="Verdana"/>
              </a:rPr>
              <a:t>к </a:t>
            </a:r>
            <a:r>
              <a:rPr dirty="0" sz="1600" spc="-65">
                <a:solidFill>
                  <a:srgbClr val="FFFFFF"/>
                </a:solidFill>
                <a:latin typeface="Verdana"/>
                <a:cs typeface="Verdana"/>
              </a:rPr>
              <a:t>виртуальной</a:t>
            </a:r>
            <a:r>
              <a:rPr dirty="0" sz="1600" spc="-1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85">
                <a:solidFill>
                  <a:srgbClr val="FFFFFF"/>
                </a:solidFill>
                <a:latin typeface="Verdana"/>
                <a:cs typeface="Verdana"/>
              </a:rPr>
              <a:t>машине</a:t>
            </a:r>
            <a:r>
              <a:rPr dirty="0" sz="1600" spc="-10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50">
                <a:solidFill>
                  <a:srgbClr val="FFFFFF"/>
                </a:solidFill>
                <a:latin typeface="Verdana"/>
                <a:cs typeface="Verdana"/>
              </a:rPr>
              <a:t>к </a:t>
            </a:r>
            <a:r>
              <a:rPr dirty="0" sz="1600" spc="-35">
                <a:solidFill>
                  <a:srgbClr val="FFFFFF"/>
                </a:solidFill>
                <a:latin typeface="Verdana"/>
                <a:cs typeface="Verdana"/>
              </a:rPr>
              <a:t>контроллеру</a:t>
            </a:r>
            <a:r>
              <a:rPr dirty="0" sz="1600" spc="-1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135">
                <a:solidFill>
                  <a:srgbClr val="FFFFFF"/>
                </a:solidFill>
                <a:latin typeface="Verdana"/>
                <a:cs typeface="Verdana"/>
              </a:rPr>
              <a:t>SATA</a:t>
            </a:r>
            <a:r>
              <a:rPr dirty="0" sz="160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50">
                <a:solidFill>
                  <a:srgbClr val="FFFFFF"/>
                </a:solidFill>
                <a:latin typeface="Verdana"/>
                <a:cs typeface="Verdana"/>
              </a:rPr>
              <a:t>три</a:t>
            </a:r>
            <a:r>
              <a:rPr dirty="0" sz="1600" spc="-12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20">
                <a:solidFill>
                  <a:srgbClr val="FFFFFF"/>
                </a:solidFill>
                <a:latin typeface="Verdana"/>
                <a:cs typeface="Verdana"/>
              </a:rPr>
              <a:t>диска </a:t>
            </a:r>
            <a:r>
              <a:rPr dirty="0" sz="1600" spc="114">
                <a:solidFill>
                  <a:srgbClr val="FFFFFF"/>
                </a:solidFill>
                <a:latin typeface="Verdana"/>
                <a:cs typeface="Verdana"/>
              </a:rPr>
              <a:t>размером</a:t>
            </a:r>
            <a:r>
              <a:rPr dirty="0" sz="1600" spc="-1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130">
                <a:solidFill>
                  <a:srgbClr val="FFFFFF"/>
                </a:solidFill>
                <a:latin typeface="Verdana"/>
                <a:cs typeface="Verdana"/>
              </a:rPr>
              <a:t>512</a:t>
            </a:r>
            <a:r>
              <a:rPr dirty="0" sz="1600" spc="-12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20">
                <a:solidFill>
                  <a:srgbClr val="FFFFFF"/>
                </a:solidFill>
                <a:latin typeface="Verdana"/>
                <a:cs typeface="Verdana"/>
              </a:rPr>
              <a:t>MiB.</a:t>
            </a:r>
            <a:endParaRPr sz="1600">
              <a:latin typeface="Verdana"/>
              <a:cs typeface="Verdana"/>
            </a:endParaRPr>
          </a:p>
        </p:txBody>
      </p:sp>
      <p:grpSp>
        <p:nvGrpSpPr>
          <p:cNvPr id="9" name="object 9" descr=""/>
          <p:cNvGrpSpPr/>
          <p:nvPr/>
        </p:nvGrpSpPr>
        <p:grpSpPr>
          <a:xfrm>
            <a:off x="5196840" y="2404872"/>
            <a:ext cx="6087110" cy="3734435"/>
            <a:chOff x="5196840" y="2404872"/>
            <a:chExt cx="6087110" cy="3734435"/>
          </a:xfrm>
        </p:grpSpPr>
        <p:pic>
          <p:nvPicPr>
            <p:cNvPr id="10" name="object 10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205984" y="2414016"/>
              <a:ext cx="6068567" cy="3715512"/>
            </a:xfrm>
            <a:prstGeom prst="rect">
              <a:avLst/>
            </a:prstGeom>
          </p:spPr>
        </p:pic>
        <p:sp>
          <p:nvSpPr>
            <p:cNvPr id="11" name="object 11" descr=""/>
            <p:cNvSpPr/>
            <p:nvPr/>
          </p:nvSpPr>
          <p:spPr>
            <a:xfrm>
              <a:off x="5201412" y="2409444"/>
              <a:ext cx="6078220" cy="3724910"/>
            </a:xfrm>
            <a:custGeom>
              <a:avLst/>
              <a:gdLst/>
              <a:ahLst/>
              <a:cxnLst/>
              <a:rect l="l" t="t" r="r" b="b"/>
              <a:pathLst>
                <a:path w="6078220" h="3724910">
                  <a:moveTo>
                    <a:pt x="148462" y="0"/>
                  </a:moveTo>
                  <a:lnTo>
                    <a:pt x="5929376" y="0"/>
                  </a:lnTo>
                  <a:lnTo>
                    <a:pt x="5958967" y="2793"/>
                  </a:lnTo>
                  <a:lnTo>
                    <a:pt x="6012307" y="25400"/>
                  </a:lnTo>
                  <a:lnTo>
                    <a:pt x="6052439" y="65531"/>
                  </a:lnTo>
                  <a:lnTo>
                    <a:pt x="6074918" y="118744"/>
                  </a:lnTo>
                  <a:lnTo>
                    <a:pt x="6077712" y="148462"/>
                  </a:lnTo>
                  <a:lnTo>
                    <a:pt x="6077712" y="3576662"/>
                  </a:lnTo>
                  <a:lnTo>
                    <a:pt x="6066282" y="3634219"/>
                  </a:lnTo>
                  <a:lnTo>
                    <a:pt x="6034405" y="3681298"/>
                  </a:lnTo>
                  <a:lnTo>
                    <a:pt x="5987288" y="3713238"/>
                  </a:lnTo>
                  <a:lnTo>
                    <a:pt x="5929376" y="3724681"/>
                  </a:lnTo>
                  <a:lnTo>
                    <a:pt x="148462" y="3724681"/>
                  </a:lnTo>
                  <a:lnTo>
                    <a:pt x="90932" y="3713238"/>
                  </a:lnTo>
                  <a:lnTo>
                    <a:pt x="43814" y="3681298"/>
                  </a:lnTo>
                  <a:lnTo>
                    <a:pt x="11811" y="3634206"/>
                  </a:lnTo>
                  <a:lnTo>
                    <a:pt x="0" y="3576662"/>
                  </a:lnTo>
                  <a:lnTo>
                    <a:pt x="0" y="148462"/>
                  </a:lnTo>
                  <a:lnTo>
                    <a:pt x="11811" y="90931"/>
                  </a:lnTo>
                  <a:lnTo>
                    <a:pt x="43814" y="43814"/>
                  </a:lnTo>
                  <a:lnTo>
                    <a:pt x="90932" y="11810"/>
                  </a:lnTo>
                  <a:lnTo>
                    <a:pt x="148462" y="0"/>
                  </a:lnTo>
                  <a:close/>
                </a:path>
              </a:pathLst>
            </a:custGeom>
            <a:ln w="9144">
              <a:solidFill>
                <a:srgbClr val="00C5B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2544" y="554786"/>
            <a:ext cx="2329942" cy="117177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88898" y="740740"/>
            <a:ext cx="1640839" cy="636905"/>
          </a:xfrm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pc="-180"/>
              <a:t>Вывод</a:t>
            </a:r>
          </a:p>
        </p:txBody>
      </p:sp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94944" y="3325304"/>
            <a:ext cx="10687558" cy="1110805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897737" y="3454730"/>
            <a:ext cx="10179050" cy="7575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430">
                <a:solidFill>
                  <a:srgbClr val="00C5BA"/>
                </a:solidFill>
                <a:latin typeface="Arial MT"/>
                <a:cs typeface="Arial MT"/>
              </a:rPr>
              <a:t>🞅</a:t>
            </a:r>
            <a:r>
              <a:rPr dirty="0" sz="2400" spc="-45">
                <a:solidFill>
                  <a:srgbClr val="00C5BA"/>
                </a:solidFill>
                <a:latin typeface="Arial MT"/>
                <a:cs typeface="Arial MT"/>
              </a:rPr>
              <a:t> </a:t>
            </a:r>
            <a:r>
              <a:rPr dirty="0" sz="2400" spc="-285">
                <a:solidFill>
                  <a:srgbClr val="FFFFFF"/>
                </a:solidFill>
                <a:latin typeface="Verdana"/>
                <a:cs typeface="Verdana"/>
              </a:rPr>
              <a:t>В</a:t>
            </a:r>
            <a:r>
              <a:rPr dirty="0" sz="2400" spc="-1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400" spc="-25">
                <a:solidFill>
                  <a:srgbClr val="FFFFFF"/>
                </a:solidFill>
                <a:latin typeface="Verdana"/>
                <a:cs typeface="Verdana"/>
              </a:rPr>
              <a:t>ходе</a:t>
            </a:r>
            <a:r>
              <a:rPr dirty="0" sz="2400" spc="-11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400" spc="-135">
                <a:solidFill>
                  <a:srgbClr val="FFFFFF"/>
                </a:solidFill>
                <a:latin typeface="Verdana"/>
                <a:cs typeface="Verdana"/>
              </a:rPr>
              <a:t>выполнения</a:t>
            </a:r>
            <a:r>
              <a:rPr dirty="0" sz="2400" spc="-12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400">
                <a:solidFill>
                  <a:srgbClr val="FFFFFF"/>
                </a:solidFill>
                <a:latin typeface="Verdana"/>
                <a:cs typeface="Verdana"/>
              </a:rPr>
              <a:t>лабораторной</a:t>
            </a:r>
            <a:r>
              <a:rPr dirty="0" sz="2400" spc="-5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400" spc="-10">
                <a:solidFill>
                  <a:srgbClr val="FFFFFF"/>
                </a:solidFill>
                <a:latin typeface="Verdana"/>
                <a:cs typeface="Verdana"/>
              </a:rPr>
              <a:t>работы</a:t>
            </a:r>
            <a:r>
              <a:rPr dirty="0" sz="2400" spc="-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400" spc="50">
                <a:solidFill>
                  <a:srgbClr val="FFFFFF"/>
                </a:solidFill>
                <a:latin typeface="Verdana"/>
                <a:cs typeface="Verdana"/>
              </a:rPr>
              <a:t>мы</a:t>
            </a:r>
            <a:r>
              <a:rPr dirty="0" sz="2400" spc="-11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400" spc="-65">
                <a:solidFill>
                  <a:srgbClr val="FFFFFF"/>
                </a:solidFill>
                <a:latin typeface="Verdana"/>
                <a:cs typeface="Verdana"/>
              </a:rPr>
              <a:t>усвоили</a:t>
            </a:r>
            <a:r>
              <a:rPr dirty="0" sz="2400" spc="-13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400">
                <a:solidFill>
                  <a:srgbClr val="FFFFFF"/>
                </a:solidFill>
                <a:latin typeface="Verdana"/>
                <a:cs typeface="Verdana"/>
              </a:rPr>
              <a:t>работу</a:t>
            </a:r>
            <a:r>
              <a:rPr dirty="0" sz="2400" spc="-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400" spc="-390">
                <a:solidFill>
                  <a:srgbClr val="FFFFFF"/>
                </a:solidFill>
                <a:latin typeface="Verdana"/>
                <a:cs typeface="Verdana"/>
              </a:rPr>
              <a:t>с</a:t>
            </a:r>
            <a:endParaRPr sz="2400">
              <a:latin typeface="Verdana"/>
              <a:cs typeface="Verdana"/>
            </a:endParaRPr>
          </a:p>
          <a:p>
            <a:pPr marL="356870">
              <a:lnSpc>
                <a:spcPct val="100000"/>
              </a:lnSpc>
              <a:spcBef>
                <a:spcPts val="5"/>
              </a:spcBef>
            </a:pPr>
            <a:r>
              <a:rPr dirty="0" sz="2400" spc="-190">
                <a:solidFill>
                  <a:srgbClr val="FFFFFF"/>
                </a:solidFill>
                <a:latin typeface="Verdana"/>
                <a:cs typeface="Verdana"/>
              </a:rPr>
              <a:t>RAID-</a:t>
            </a:r>
            <a:r>
              <a:rPr dirty="0" sz="2400" spc="145">
                <a:solidFill>
                  <a:srgbClr val="FFFFFF"/>
                </a:solidFill>
                <a:latin typeface="Verdana"/>
                <a:cs typeface="Verdana"/>
              </a:rPr>
              <a:t>массивами</a:t>
            </a:r>
            <a:r>
              <a:rPr dirty="0" sz="2400" spc="-25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400" spc="-20">
                <a:solidFill>
                  <a:srgbClr val="FFFFFF"/>
                </a:solidFill>
                <a:latin typeface="Verdana"/>
                <a:cs typeface="Verdana"/>
              </a:rPr>
              <a:t>при</a:t>
            </a:r>
            <a:r>
              <a:rPr dirty="0" sz="2400" spc="-1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400" spc="114">
                <a:solidFill>
                  <a:srgbClr val="FFFFFF"/>
                </a:solidFill>
                <a:latin typeface="Verdana"/>
                <a:cs typeface="Verdana"/>
              </a:rPr>
              <a:t>помощи</a:t>
            </a:r>
            <a:r>
              <a:rPr dirty="0" sz="2400" spc="-13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400" spc="-190">
                <a:solidFill>
                  <a:srgbClr val="FFFFFF"/>
                </a:solidFill>
                <a:latin typeface="Verdana"/>
                <a:cs typeface="Verdana"/>
              </a:rPr>
              <a:t>утилиты</a:t>
            </a:r>
            <a:r>
              <a:rPr dirty="0" sz="2400" spc="-14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400" spc="-10">
                <a:solidFill>
                  <a:srgbClr val="FFFFFF"/>
                </a:solidFill>
                <a:latin typeface="Verdana"/>
                <a:cs typeface="Verdana"/>
              </a:rPr>
              <a:t>mdadm.</a:t>
            </a:r>
            <a:endParaRPr sz="24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20202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-3047" y="-3047"/>
            <a:ext cx="12201525" cy="2194560"/>
            <a:chOff x="-3047" y="-3047"/>
            <a:chExt cx="12201525" cy="2194560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24" y="1524"/>
              <a:ext cx="12192000" cy="2185416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1524" y="1524"/>
              <a:ext cx="12192000" cy="2185670"/>
            </a:xfrm>
            <a:custGeom>
              <a:avLst/>
              <a:gdLst/>
              <a:ahLst/>
              <a:cxnLst/>
              <a:rect l="l" t="t" r="r" b="b"/>
              <a:pathLst>
                <a:path w="12192000" h="2185670">
                  <a:moveTo>
                    <a:pt x="12192000" y="0"/>
                  </a:moveTo>
                  <a:lnTo>
                    <a:pt x="0" y="0"/>
                  </a:lnTo>
                  <a:lnTo>
                    <a:pt x="0" y="1887092"/>
                  </a:lnTo>
                  <a:lnTo>
                    <a:pt x="1996058" y="1887092"/>
                  </a:lnTo>
                  <a:lnTo>
                    <a:pt x="2377059" y="2172716"/>
                  </a:lnTo>
                  <a:lnTo>
                    <a:pt x="2385441" y="2175891"/>
                  </a:lnTo>
                  <a:lnTo>
                    <a:pt x="2398141" y="2180716"/>
                  </a:lnTo>
                  <a:lnTo>
                    <a:pt x="2410841" y="2185416"/>
                  </a:lnTo>
                  <a:lnTo>
                    <a:pt x="2421509" y="2185416"/>
                  </a:lnTo>
                  <a:lnTo>
                    <a:pt x="2434209" y="2185416"/>
                  </a:lnTo>
                  <a:lnTo>
                    <a:pt x="2444750" y="2180716"/>
                  </a:lnTo>
                  <a:lnTo>
                    <a:pt x="2457450" y="2175891"/>
                  </a:lnTo>
                  <a:lnTo>
                    <a:pt x="2465959" y="2172716"/>
                  </a:lnTo>
                  <a:lnTo>
                    <a:pt x="2846959" y="1887092"/>
                  </a:lnTo>
                  <a:lnTo>
                    <a:pt x="12192000" y="1887092"/>
                  </a:lnTo>
                  <a:lnTo>
                    <a:pt x="12192000" y="0"/>
                  </a:lnTo>
                  <a:close/>
                </a:path>
              </a:pathLst>
            </a:custGeom>
            <a:ln w="9144">
              <a:solidFill>
                <a:srgbClr val="00C5B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6" name="object 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90727" y="2164079"/>
            <a:ext cx="7990078" cy="1385189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897737" y="2378405"/>
            <a:ext cx="7183120" cy="75755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800" spc="229" b="0">
                <a:solidFill>
                  <a:srgbClr val="FFFFFF"/>
                </a:solidFill>
                <a:latin typeface="Verdana"/>
                <a:cs typeface="Verdana"/>
              </a:rPr>
              <a:t>Спасибо</a:t>
            </a:r>
            <a:r>
              <a:rPr dirty="0" sz="4800" spc="-390" b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4800" spc="-65" b="0">
                <a:solidFill>
                  <a:srgbClr val="FFFFFF"/>
                </a:solidFill>
                <a:latin typeface="Verdana"/>
                <a:cs typeface="Verdana"/>
              </a:rPr>
              <a:t>за</a:t>
            </a:r>
            <a:r>
              <a:rPr dirty="0" sz="4800" spc="-375" b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4800" spc="-10" b="0">
                <a:solidFill>
                  <a:srgbClr val="FFFFFF"/>
                </a:solidFill>
                <a:latin typeface="Verdana"/>
                <a:cs typeface="Verdana"/>
              </a:rPr>
              <a:t>внимание!</a:t>
            </a:r>
            <a:endParaRPr sz="48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65375" y="3279648"/>
            <a:ext cx="8450453" cy="154368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320798" y="3516833"/>
            <a:ext cx="7549515" cy="848994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400"/>
              <a:t>Создание</a:t>
            </a:r>
            <a:r>
              <a:rPr dirty="0" sz="5400" spc="85"/>
              <a:t> </a:t>
            </a:r>
            <a:r>
              <a:rPr dirty="0" sz="5400" spc="-509"/>
              <a:t>RAID</a:t>
            </a:r>
            <a:r>
              <a:rPr dirty="0" sz="5400" spc="40"/>
              <a:t> </a:t>
            </a:r>
            <a:r>
              <a:rPr dirty="0" sz="5400" spc="-10"/>
              <a:t>диска</a:t>
            </a:r>
            <a:endParaRPr sz="54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2544" y="554786"/>
            <a:ext cx="7801229" cy="117177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pc="-10"/>
              <a:t>Проверка</a:t>
            </a:r>
            <a:r>
              <a:rPr dirty="0" spc="-275"/>
              <a:t> </a:t>
            </a:r>
            <a:r>
              <a:rPr dirty="0" spc="-30"/>
              <a:t>создания</a:t>
            </a:r>
            <a:r>
              <a:rPr dirty="0" spc="-240"/>
              <a:t> </a:t>
            </a:r>
            <a:r>
              <a:rPr dirty="0" spc="-10"/>
              <a:t>дисков</a:t>
            </a:r>
          </a:p>
        </p:txBody>
      </p:sp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34568" y="3563149"/>
            <a:ext cx="3899788" cy="1019390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897737" y="3661917"/>
            <a:ext cx="3525520" cy="75882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dirty="0" sz="1600">
                <a:solidFill>
                  <a:srgbClr val="00C5BA"/>
                </a:solidFill>
                <a:latin typeface="Arial MT"/>
                <a:cs typeface="Arial MT"/>
              </a:rPr>
              <a:t>🞅</a:t>
            </a:r>
            <a:r>
              <a:rPr dirty="0" sz="1600" b="1">
                <a:solidFill>
                  <a:srgbClr val="FFFFFF"/>
                </a:solidFill>
                <a:latin typeface="Tahoma"/>
                <a:cs typeface="Tahoma"/>
              </a:rPr>
              <a:t>Рис.</a:t>
            </a:r>
            <a:r>
              <a:rPr dirty="0" sz="1600" spc="6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00" spc="-100" b="1">
                <a:solidFill>
                  <a:srgbClr val="FFFFFF"/>
                </a:solidFill>
                <a:latin typeface="Tahoma"/>
                <a:cs typeface="Tahoma"/>
              </a:rPr>
              <a:t>2.1.</a:t>
            </a:r>
            <a:r>
              <a:rPr dirty="0" sz="1600" spc="5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00" spc="-50">
                <a:solidFill>
                  <a:srgbClr val="FFFFFF"/>
                </a:solidFill>
                <a:latin typeface="Verdana"/>
                <a:cs typeface="Verdana"/>
              </a:rPr>
              <a:t>Получение</a:t>
            </a:r>
            <a:r>
              <a:rPr dirty="0" sz="1600" spc="-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50">
                <a:solidFill>
                  <a:srgbClr val="FFFFFF"/>
                </a:solidFill>
                <a:latin typeface="Verdana"/>
                <a:cs typeface="Verdana"/>
              </a:rPr>
              <a:t>полномочий </a:t>
            </a:r>
            <a:r>
              <a:rPr dirty="0" sz="1600" spc="10">
                <a:solidFill>
                  <a:srgbClr val="FFFFFF"/>
                </a:solidFill>
                <a:latin typeface="Verdana"/>
                <a:cs typeface="Verdana"/>
              </a:rPr>
              <a:t>администратора, </a:t>
            </a:r>
            <a:r>
              <a:rPr dirty="0" sz="1600" spc="-10">
                <a:solidFill>
                  <a:srgbClr val="FFFFFF"/>
                </a:solidFill>
                <a:latin typeface="Verdana"/>
                <a:cs typeface="Verdana"/>
              </a:rPr>
              <a:t>проверка </a:t>
            </a:r>
            <a:r>
              <a:rPr dirty="0" sz="1600" spc="-100">
                <a:solidFill>
                  <a:srgbClr val="FFFFFF"/>
                </a:solidFill>
                <a:latin typeface="Verdana"/>
                <a:cs typeface="Verdana"/>
              </a:rPr>
              <a:t>наличия</a:t>
            </a:r>
            <a:r>
              <a:rPr dirty="0" sz="1600" spc="-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45">
                <a:solidFill>
                  <a:srgbClr val="FFFFFF"/>
                </a:solidFill>
                <a:latin typeface="Verdana"/>
                <a:cs typeface="Verdana"/>
              </a:rPr>
              <a:t>созданных</a:t>
            </a:r>
            <a:r>
              <a:rPr dirty="0" sz="1600" spc="-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Verdana"/>
                <a:cs typeface="Verdana"/>
              </a:rPr>
              <a:t>дисков.</a:t>
            </a:r>
            <a:endParaRPr sz="1600">
              <a:latin typeface="Verdana"/>
              <a:cs typeface="Verdana"/>
            </a:endParaRPr>
          </a:p>
        </p:txBody>
      </p:sp>
      <p:grpSp>
        <p:nvGrpSpPr>
          <p:cNvPr id="6" name="object 6" descr=""/>
          <p:cNvGrpSpPr/>
          <p:nvPr/>
        </p:nvGrpSpPr>
        <p:grpSpPr>
          <a:xfrm>
            <a:off x="5538215" y="2404872"/>
            <a:ext cx="5404485" cy="3734435"/>
            <a:chOff x="5538215" y="2404872"/>
            <a:chExt cx="5404485" cy="3734435"/>
          </a:xfrm>
        </p:grpSpPr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547359" y="2414016"/>
              <a:ext cx="5385816" cy="3715512"/>
            </a:xfrm>
            <a:prstGeom prst="rect">
              <a:avLst/>
            </a:prstGeom>
          </p:spPr>
        </p:pic>
        <p:sp>
          <p:nvSpPr>
            <p:cNvPr id="8" name="object 8" descr=""/>
            <p:cNvSpPr/>
            <p:nvPr/>
          </p:nvSpPr>
          <p:spPr>
            <a:xfrm>
              <a:off x="5542787" y="2409444"/>
              <a:ext cx="5395595" cy="3724910"/>
            </a:xfrm>
            <a:custGeom>
              <a:avLst/>
              <a:gdLst/>
              <a:ahLst/>
              <a:cxnLst/>
              <a:rect l="l" t="t" r="r" b="b"/>
              <a:pathLst>
                <a:path w="5395595" h="3724910">
                  <a:moveTo>
                    <a:pt x="148462" y="0"/>
                  </a:moveTo>
                  <a:lnTo>
                    <a:pt x="5246751" y="0"/>
                  </a:lnTo>
                  <a:lnTo>
                    <a:pt x="5276342" y="2793"/>
                  </a:lnTo>
                  <a:lnTo>
                    <a:pt x="5329682" y="25400"/>
                  </a:lnTo>
                  <a:lnTo>
                    <a:pt x="5369814" y="65531"/>
                  </a:lnTo>
                  <a:lnTo>
                    <a:pt x="5392293" y="118744"/>
                  </a:lnTo>
                  <a:lnTo>
                    <a:pt x="5395087" y="148462"/>
                  </a:lnTo>
                  <a:lnTo>
                    <a:pt x="5395087" y="3576662"/>
                  </a:lnTo>
                  <a:lnTo>
                    <a:pt x="5383657" y="3634219"/>
                  </a:lnTo>
                  <a:lnTo>
                    <a:pt x="5351780" y="3681298"/>
                  </a:lnTo>
                  <a:lnTo>
                    <a:pt x="5304663" y="3713238"/>
                  </a:lnTo>
                  <a:lnTo>
                    <a:pt x="5246751" y="3724681"/>
                  </a:lnTo>
                  <a:lnTo>
                    <a:pt x="148462" y="3724681"/>
                  </a:lnTo>
                  <a:lnTo>
                    <a:pt x="90932" y="3713238"/>
                  </a:lnTo>
                  <a:lnTo>
                    <a:pt x="43814" y="3681298"/>
                  </a:lnTo>
                  <a:lnTo>
                    <a:pt x="11811" y="3634206"/>
                  </a:lnTo>
                  <a:lnTo>
                    <a:pt x="0" y="3576662"/>
                  </a:lnTo>
                  <a:lnTo>
                    <a:pt x="0" y="148462"/>
                  </a:lnTo>
                  <a:lnTo>
                    <a:pt x="11811" y="90931"/>
                  </a:lnTo>
                  <a:lnTo>
                    <a:pt x="43814" y="43814"/>
                  </a:lnTo>
                  <a:lnTo>
                    <a:pt x="90932" y="11810"/>
                  </a:lnTo>
                  <a:lnTo>
                    <a:pt x="148462" y="0"/>
                  </a:lnTo>
                  <a:close/>
                </a:path>
              </a:pathLst>
            </a:custGeom>
            <a:ln w="9144">
              <a:solidFill>
                <a:srgbClr val="00C5B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2544" y="554786"/>
            <a:ext cx="4314189" cy="117177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pc="-110"/>
              <a:t>Раздел</a:t>
            </a:r>
            <a:r>
              <a:rPr dirty="0" spc="-105"/>
              <a:t> </a:t>
            </a:r>
            <a:r>
              <a:rPr dirty="0"/>
              <a:t>на</a:t>
            </a:r>
            <a:r>
              <a:rPr dirty="0" spc="-80"/>
              <a:t> </a:t>
            </a:r>
            <a:r>
              <a:rPr dirty="0" spc="-25"/>
              <a:t>sdd</a:t>
            </a:r>
          </a:p>
        </p:txBody>
      </p:sp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34568" y="3870998"/>
            <a:ext cx="3726053" cy="772502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897737" y="3967937"/>
            <a:ext cx="3350260" cy="514984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600">
                <a:solidFill>
                  <a:srgbClr val="00C5BA"/>
                </a:solidFill>
                <a:latin typeface="Arial MT"/>
                <a:cs typeface="Arial MT"/>
              </a:rPr>
              <a:t>🞅</a:t>
            </a:r>
            <a:r>
              <a:rPr dirty="0" sz="1600" b="1">
                <a:solidFill>
                  <a:srgbClr val="FFFFFF"/>
                </a:solidFill>
                <a:latin typeface="Tahoma"/>
                <a:cs typeface="Tahoma"/>
              </a:rPr>
              <a:t>Рис.</a:t>
            </a:r>
            <a:r>
              <a:rPr dirty="0" sz="1600" spc="10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00" spc="-95" b="1">
                <a:solidFill>
                  <a:srgbClr val="FFFFFF"/>
                </a:solidFill>
                <a:latin typeface="Tahoma"/>
                <a:cs typeface="Tahoma"/>
              </a:rPr>
              <a:t>2.2.</a:t>
            </a:r>
            <a:r>
              <a:rPr dirty="0" sz="1600" spc="9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00">
                <a:solidFill>
                  <a:srgbClr val="FFFFFF"/>
                </a:solidFill>
                <a:latin typeface="Verdana"/>
                <a:cs typeface="Verdana"/>
              </a:rPr>
              <a:t>Создание</a:t>
            </a:r>
            <a:r>
              <a:rPr dirty="0" sz="1600" spc="-5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>
                <a:solidFill>
                  <a:srgbClr val="FFFFFF"/>
                </a:solidFill>
                <a:latin typeface="Verdana"/>
                <a:cs typeface="Verdana"/>
              </a:rPr>
              <a:t>раздела</a:t>
            </a:r>
            <a:r>
              <a:rPr dirty="0" sz="1600" spc="-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95">
                <a:solidFill>
                  <a:srgbClr val="FFFFFF"/>
                </a:solidFill>
                <a:latin typeface="Verdana"/>
                <a:cs typeface="Verdana"/>
              </a:rPr>
              <a:t>на</a:t>
            </a:r>
            <a:endParaRPr sz="16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1600">
                <a:solidFill>
                  <a:srgbClr val="FFFFFF"/>
                </a:solidFill>
                <a:latin typeface="Verdana"/>
                <a:cs typeface="Verdana"/>
              </a:rPr>
              <a:t>диске</a:t>
            </a:r>
            <a:r>
              <a:rPr dirty="0" sz="1600" spc="-12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20">
                <a:solidFill>
                  <a:srgbClr val="FFFFFF"/>
                </a:solidFill>
                <a:latin typeface="Verdana"/>
                <a:cs typeface="Verdana"/>
              </a:rPr>
              <a:t>sdd.</a:t>
            </a:r>
            <a:endParaRPr sz="1600">
              <a:latin typeface="Verdana"/>
              <a:cs typeface="Verdana"/>
            </a:endParaRPr>
          </a:p>
        </p:txBody>
      </p:sp>
      <p:grpSp>
        <p:nvGrpSpPr>
          <p:cNvPr id="6" name="object 6" descr=""/>
          <p:cNvGrpSpPr/>
          <p:nvPr/>
        </p:nvGrpSpPr>
        <p:grpSpPr>
          <a:xfrm>
            <a:off x="5394959" y="2404872"/>
            <a:ext cx="5690870" cy="3734435"/>
            <a:chOff x="5394959" y="2404872"/>
            <a:chExt cx="5690870" cy="3734435"/>
          </a:xfrm>
        </p:grpSpPr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04103" y="2414016"/>
              <a:ext cx="5672328" cy="3715512"/>
            </a:xfrm>
            <a:prstGeom prst="rect">
              <a:avLst/>
            </a:prstGeom>
          </p:spPr>
        </p:pic>
        <p:sp>
          <p:nvSpPr>
            <p:cNvPr id="8" name="object 8" descr=""/>
            <p:cNvSpPr/>
            <p:nvPr/>
          </p:nvSpPr>
          <p:spPr>
            <a:xfrm>
              <a:off x="5399531" y="2409444"/>
              <a:ext cx="5681980" cy="3724910"/>
            </a:xfrm>
            <a:custGeom>
              <a:avLst/>
              <a:gdLst/>
              <a:ahLst/>
              <a:cxnLst/>
              <a:rect l="l" t="t" r="r" b="b"/>
              <a:pathLst>
                <a:path w="5681980" h="3724910">
                  <a:moveTo>
                    <a:pt x="148462" y="0"/>
                  </a:moveTo>
                  <a:lnTo>
                    <a:pt x="5533263" y="0"/>
                  </a:lnTo>
                  <a:lnTo>
                    <a:pt x="5562981" y="2793"/>
                  </a:lnTo>
                  <a:lnTo>
                    <a:pt x="5616194" y="25400"/>
                  </a:lnTo>
                  <a:lnTo>
                    <a:pt x="5656325" y="65531"/>
                  </a:lnTo>
                  <a:lnTo>
                    <a:pt x="5678804" y="118744"/>
                  </a:lnTo>
                  <a:lnTo>
                    <a:pt x="5681725" y="148462"/>
                  </a:lnTo>
                  <a:lnTo>
                    <a:pt x="5681725" y="3576662"/>
                  </a:lnTo>
                  <a:lnTo>
                    <a:pt x="5669788" y="3634206"/>
                  </a:lnTo>
                  <a:lnTo>
                    <a:pt x="5638292" y="3681298"/>
                  </a:lnTo>
                  <a:lnTo>
                    <a:pt x="5590794" y="3713238"/>
                  </a:lnTo>
                  <a:lnTo>
                    <a:pt x="5533263" y="3724681"/>
                  </a:lnTo>
                  <a:lnTo>
                    <a:pt x="148462" y="3724681"/>
                  </a:lnTo>
                  <a:lnTo>
                    <a:pt x="90931" y="3713238"/>
                  </a:lnTo>
                  <a:lnTo>
                    <a:pt x="43814" y="3681298"/>
                  </a:lnTo>
                  <a:lnTo>
                    <a:pt x="11810" y="3634206"/>
                  </a:lnTo>
                  <a:lnTo>
                    <a:pt x="0" y="3576662"/>
                  </a:lnTo>
                  <a:lnTo>
                    <a:pt x="0" y="148462"/>
                  </a:lnTo>
                  <a:lnTo>
                    <a:pt x="11810" y="90931"/>
                  </a:lnTo>
                  <a:lnTo>
                    <a:pt x="43814" y="43814"/>
                  </a:lnTo>
                  <a:lnTo>
                    <a:pt x="90931" y="11810"/>
                  </a:lnTo>
                  <a:lnTo>
                    <a:pt x="148462" y="0"/>
                  </a:lnTo>
                  <a:close/>
                </a:path>
              </a:pathLst>
            </a:custGeom>
            <a:ln w="9144">
              <a:solidFill>
                <a:srgbClr val="00C5B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2544" y="554786"/>
            <a:ext cx="4305046" cy="117177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pc="-110"/>
              <a:t>Раздел</a:t>
            </a:r>
            <a:r>
              <a:rPr dirty="0" spc="-105"/>
              <a:t> </a:t>
            </a:r>
            <a:r>
              <a:rPr dirty="0"/>
              <a:t>на</a:t>
            </a:r>
            <a:r>
              <a:rPr dirty="0" spc="-80"/>
              <a:t> </a:t>
            </a:r>
            <a:r>
              <a:rPr dirty="0" spc="-25"/>
              <a:t>sde</a:t>
            </a:r>
          </a:p>
        </p:txBody>
      </p:sp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34568" y="3870998"/>
            <a:ext cx="3726053" cy="772502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897737" y="3967937"/>
            <a:ext cx="3350260" cy="514984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600">
                <a:solidFill>
                  <a:srgbClr val="00C5BA"/>
                </a:solidFill>
                <a:latin typeface="Arial MT"/>
                <a:cs typeface="Arial MT"/>
              </a:rPr>
              <a:t>🞅</a:t>
            </a:r>
            <a:r>
              <a:rPr dirty="0" sz="1600" b="1">
                <a:solidFill>
                  <a:srgbClr val="FFFFFF"/>
                </a:solidFill>
                <a:latin typeface="Tahoma"/>
                <a:cs typeface="Tahoma"/>
              </a:rPr>
              <a:t>Рис.</a:t>
            </a:r>
            <a:r>
              <a:rPr dirty="0" sz="1600" spc="10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00" spc="-95" b="1">
                <a:solidFill>
                  <a:srgbClr val="FFFFFF"/>
                </a:solidFill>
                <a:latin typeface="Tahoma"/>
                <a:cs typeface="Tahoma"/>
              </a:rPr>
              <a:t>2.3.</a:t>
            </a:r>
            <a:r>
              <a:rPr dirty="0" sz="1600" spc="9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00">
                <a:solidFill>
                  <a:srgbClr val="FFFFFF"/>
                </a:solidFill>
                <a:latin typeface="Verdana"/>
                <a:cs typeface="Verdana"/>
              </a:rPr>
              <a:t>Создание</a:t>
            </a:r>
            <a:r>
              <a:rPr dirty="0" sz="1600" spc="-5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>
                <a:solidFill>
                  <a:srgbClr val="FFFFFF"/>
                </a:solidFill>
                <a:latin typeface="Verdana"/>
                <a:cs typeface="Verdana"/>
              </a:rPr>
              <a:t>раздела</a:t>
            </a:r>
            <a:r>
              <a:rPr dirty="0" sz="1600" spc="-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95">
                <a:solidFill>
                  <a:srgbClr val="FFFFFF"/>
                </a:solidFill>
                <a:latin typeface="Verdana"/>
                <a:cs typeface="Verdana"/>
              </a:rPr>
              <a:t>на</a:t>
            </a:r>
            <a:endParaRPr sz="16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1600">
                <a:solidFill>
                  <a:srgbClr val="FFFFFF"/>
                </a:solidFill>
                <a:latin typeface="Verdana"/>
                <a:cs typeface="Verdana"/>
              </a:rPr>
              <a:t>диске</a:t>
            </a:r>
            <a:r>
              <a:rPr dirty="0" sz="1600" spc="-12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20">
                <a:solidFill>
                  <a:srgbClr val="FFFFFF"/>
                </a:solidFill>
                <a:latin typeface="Verdana"/>
                <a:cs typeface="Verdana"/>
              </a:rPr>
              <a:t>sde.</a:t>
            </a:r>
            <a:endParaRPr sz="1600">
              <a:latin typeface="Verdana"/>
              <a:cs typeface="Verdana"/>
            </a:endParaRPr>
          </a:p>
        </p:txBody>
      </p:sp>
      <p:grpSp>
        <p:nvGrpSpPr>
          <p:cNvPr id="6" name="object 6" descr=""/>
          <p:cNvGrpSpPr/>
          <p:nvPr/>
        </p:nvGrpSpPr>
        <p:grpSpPr>
          <a:xfrm>
            <a:off x="5721096" y="2404872"/>
            <a:ext cx="5038725" cy="3734435"/>
            <a:chOff x="5721096" y="2404872"/>
            <a:chExt cx="5038725" cy="3734435"/>
          </a:xfrm>
        </p:grpSpPr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30240" y="2414016"/>
              <a:ext cx="5020056" cy="3715512"/>
            </a:xfrm>
            <a:prstGeom prst="rect">
              <a:avLst/>
            </a:prstGeom>
          </p:spPr>
        </p:pic>
        <p:sp>
          <p:nvSpPr>
            <p:cNvPr id="8" name="object 8" descr=""/>
            <p:cNvSpPr/>
            <p:nvPr/>
          </p:nvSpPr>
          <p:spPr>
            <a:xfrm>
              <a:off x="5725668" y="2409444"/>
              <a:ext cx="5029200" cy="3724910"/>
            </a:xfrm>
            <a:custGeom>
              <a:avLst/>
              <a:gdLst/>
              <a:ahLst/>
              <a:cxnLst/>
              <a:rect l="l" t="t" r="r" b="b"/>
              <a:pathLst>
                <a:path w="5029200" h="3724910">
                  <a:moveTo>
                    <a:pt x="148462" y="0"/>
                  </a:moveTo>
                  <a:lnTo>
                    <a:pt x="4881245" y="0"/>
                  </a:lnTo>
                  <a:lnTo>
                    <a:pt x="4910836" y="2793"/>
                  </a:lnTo>
                  <a:lnTo>
                    <a:pt x="4963668" y="25400"/>
                  </a:lnTo>
                  <a:lnTo>
                    <a:pt x="5003800" y="65531"/>
                  </a:lnTo>
                  <a:lnTo>
                    <a:pt x="5026406" y="118744"/>
                  </a:lnTo>
                  <a:lnTo>
                    <a:pt x="5029200" y="148462"/>
                  </a:lnTo>
                  <a:lnTo>
                    <a:pt x="5029200" y="3576662"/>
                  </a:lnTo>
                  <a:lnTo>
                    <a:pt x="5017770" y="3634219"/>
                  </a:lnTo>
                  <a:lnTo>
                    <a:pt x="4985766" y="3681298"/>
                  </a:lnTo>
                  <a:lnTo>
                    <a:pt x="4938776" y="3713226"/>
                  </a:lnTo>
                  <a:lnTo>
                    <a:pt x="4881245" y="3724681"/>
                  </a:lnTo>
                  <a:lnTo>
                    <a:pt x="148462" y="3724681"/>
                  </a:lnTo>
                  <a:lnTo>
                    <a:pt x="90932" y="3713238"/>
                  </a:lnTo>
                  <a:lnTo>
                    <a:pt x="43815" y="3681298"/>
                  </a:lnTo>
                  <a:lnTo>
                    <a:pt x="11811" y="3634206"/>
                  </a:lnTo>
                  <a:lnTo>
                    <a:pt x="0" y="3576662"/>
                  </a:lnTo>
                  <a:lnTo>
                    <a:pt x="0" y="148462"/>
                  </a:lnTo>
                  <a:lnTo>
                    <a:pt x="11811" y="90931"/>
                  </a:lnTo>
                  <a:lnTo>
                    <a:pt x="43815" y="43814"/>
                  </a:lnTo>
                  <a:lnTo>
                    <a:pt x="90932" y="11810"/>
                  </a:lnTo>
                  <a:lnTo>
                    <a:pt x="148462" y="0"/>
                  </a:lnTo>
                  <a:close/>
                </a:path>
              </a:pathLst>
            </a:custGeom>
            <a:ln w="9144">
              <a:solidFill>
                <a:srgbClr val="00C5B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2544" y="554786"/>
            <a:ext cx="4122165" cy="117177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88898" y="740740"/>
            <a:ext cx="3432810" cy="636905"/>
          </a:xfrm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pc="-110"/>
              <a:t>Раздел</a:t>
            </a:r>
            <a:r>
              <a:rPr dirty="0" spc="-105"/>
              <a:t> </a:t>
            </a:r>
            <a:r>
              <a:rPr dirty="0"/>
              <a:t>на</a:t>
            </a:r>
            <a:r>
              <a:rPr dirty="0" spc="-80"/>
              <a:t> </a:t>
            </a:r>
            <a:r>
              <a:rPr dirty="0" spc="-150"/>
              <a:t>sdf</a:t>
            </a:r>
          </a:p>
        </p:txBody>
      </p:sp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34568" y="3685095"/>
            <a:ext cx="3726053" cy="775525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897737" y="3783838"/>
            <a:ext cx="3350260" cy="514984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600">
                <a:solidFill>
                  <a:srgbClr val="00C5BA"/>
                </a:solidFill>
                <a:latin typeface="Arial MT"/>
                <a:cs typeface="Arial MT"/>
              </a:rPr>
              <a:t>🞅</a:t>
            </a:r>
            <a:r>
              <a:rPr dirty="0" sz="1600" b="1">
                <a:solidFill>
                  <a:srgbClr val="FFFFFF"/>
                </a:solidFill>
                <a:latin typeface="Tahoma"/>
                <a:cs typeface="Tahoma"/>
              </a:rPr>
              <a:t>Рис.</a:t>
            </a:r>
            <a:r>
              <a:rPr dirty="0" sz="1600" spc="114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00" spc="-100" b="1">
                <a:solidFill>
                  <a:srgbClr val="FFFFFF"/>
                </a:solidFill>
                <a:latin typeface="Tahoma"/>
                <a:cs typeface="Tahoma"/>
              </a:rPr>
              <a:t>2.4.</a:t>
            </a:r>
            <a:r>
              <a:rPr dirty="0" sz="1600" spc="9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00">
                <a:solidFill>
                  <a:srgbClr val="FFFFFF"/>
                </a:solidFill>
                <a:latin typeface="Verdana"/>
                <a:cs typeface="Verdana"/>
              </a:rPr>
              <a:t>Создание</a:t>
            </a:r>
            <a:r>
              <a:rPr dirty="0" sz="1600" spc="-4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>
                <a:solidFill>
                  <a:srgbClr val="FFFFFF"/>
                </a:solidFill>
                <a:latin typeface="Verdana"/>
                <a:cs typeface="Verdana"/>
              </a:rPr>
              <a:t>раздела</a:t>
            </a:r>
            <a:r>
              <a:rPr dirty="0" sz="1600" spc="-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110">
                <a:solidFill>
                  <a:srgbClr val="FFFFFF"/>
                </a:solidFill>
                <a:latin typeface="Verdana"/>
                <a:cs typeface="Verdana"/>
              </a:rPr>
              <a:t>на</a:t>
            </a:r>
            <a:endParaRPr sz="16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1600">
                <a:solidFill>
                  <a:srgbClr val="FFFFFF"/>
                </a:solidFill>
                <a:latin typeface="Verdana"/>
                <a:cs typeface="Verdana"/>
              </a:rPr>
              <a:t>диске</a:t>
            </a:r>
            <a:r>
              <a:rPr dirty="0" sz="1600" spc="-12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20">
                <a:solidFill>
                  <a:srgbClr val="FFFFFF"/>
                </a:solidFill>
                <a:latin typeface="Verdana"/>
                <a:cs typeface="Verdana"/>
              </a:rPr>
              <a:t>sdf.</a:t>
            </a:r>
            <a:endParaRPr sz="1600">
              <a:latin typeface="Verdana"/>
              <a:cs typeface="Verdana"/>
            </a:endParaRPr>
          </a:p>
        </p:txBody>
      </p:sp>
      <p:grpSp>
        <p:nvGrpSpPr>
          <p:cNvPr id="6" name="object 6" descr=""/>
          <p:cNvGrpSpPr/>
          <p:nvPr/>
        </p:nvGrpSpPr>
        <p:grpSpPr>
          <a:xfrm>
            <a:off x="5754623" y="2404872"/>
            <a:ext cx="4971415" cy="3734435"/>
            <a:chOff x="5754623" y="2404872"/>
            <a:chExt cx="4971415" cy="3734435"/>
          </a:xfrm>
        </p:grpSpPr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63767" y="2414016"/>
              <a:ext cx="4952999" cy="3715512"/>
            </a:xfrm>
            <a:prstGeom prst="rect">
              <a:avLst/>
            </a:prstGeom>
          </p:spPr>
        </p:pic>
        <p:sp>
          <p:nvSpPr>
            <p:cNvPr id="8" name="object 8" descr=""/>
            <p:cNvSpPr/>
            <p:nvPr/>
          </p:nvSpPr>
          <p:spPr>
            <a:xfrm>
              <a:off x="5759195" y="2409444"/>
              <a:ext cx="4962525" cy="3724910"/>
            </a:xfrm>
            <a:custGeom>
              <a:avLst/>
              <a:gdLst/>
              <a:ahLst/>
              <a:cxnLst/>
              <a:rect l="l" t="t" r="r" b="b"/>
              <a:pathLst>
                <a:path w="4962525" h="3724910">
                  <a:moveTo>
                    <a:pt x="148462" y="0"/>
                  </a:moveTo>
                  <a:lnTo>
                    <a:pt x="4814061" y="0"/>
                  </a:lnTo>
                  <a:lnTo>
                    <a:pt x="4843780" y="2793"/>
                  </a:lnTo>
                  <a:lnTo>
                    <a:pt x="4896611" y="25400"/>
                  </a:lnTo>
                  <a:lnTo>
                    <a:pt x="4936744" y="65531"/>
                  </a:lnTo>
                  <a:lnTo>
                    <a:pt x="4959350" y="118744"/>
                  </a:lnTo>
                  <a:lnTo>
                    <a:pt x="4962144" y="148462"/>
                  </a:lnTo>
                  <a:lnTo>
                    <a:pt x="4962144" y="3576662"/>
                  </a:lnTo>
                  <a:lnTo>
                    <a:pt x="4950713" y="3634219"/>
                  </a:lnTo>
                  <a:lnTo>
                    <a:pt x="4918709" y="3681298"/>
                  </a:lnTo>
                  <a:lnTo>
                    <a:pt x="4871720" y="3713226"/>
                  </a:lnTo>
                  <a:lnTo>
                    <a:pt x="4814061" y="3724681"/>
                  </a:lnTo>
                  <a:lnTo>
                    <a:pt x="148462" y="3724681"/>
                  </a:lnTo>
                  <a:lnTo>
                    <a:pt x="90931" y="3713238"/>
                  </a:lnTo>
                  <a:lnTo>
                    <a:pt x="43814" y="3681298"/>
                  </a:lnTo>
                  <a:lnTo>
                    <a:pt x="11811" y="3634206"/>
                  </a:lnTo>
                  <a:lnTo>
                    <a:pt x="0" y="3576662"/>
                  </a:lnTo>
                  <a:lnTo>
                    <a:pt x="0" y="148462"/>
                  </a:lnTo>
                  <a:lnTo>
                    <a:pt x="11811" y="90931"/>
                  </a:lnTo>
                  <a:lnTo>
                    <a:pt x="43814" y="43814"/>
                  </a:lnTo>
                  <a:lnTo>
                    <a:pt x="90931" y="11810"/>
                  </a:lnTo>
                  <a:lnTo>
                    <a:pt x="148462" y="0"/>
                  </a:lnTo>
                  <a:close/>
                </a:path>
              </a:pathLst>
            </a:custGeom>
            <a:ln w="9144">
              <a:solidFill>
                <a:srgbClr val="00C5B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2025-02-16T18:39:53Z</dcterms:created>
  <dcterms:modified xsi:type="dcterms:W3CDTF">2025-02-16T18:39:53Z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2024-12-20T00:00:00Z</vt:filetime>
  </property>
  <property fmtid="{D5CDD505-2E9C-101B-9397-08002B2CF9AE}" pid="3" name="Creator">
    <vt:lpwstr>Microsoft® PowerPoint® 2016</vt:lpwstr>
  </property>
  <property fmtid="{D5CDD505-2E9C-101B-9397-08002B2CF9AE}" pid="4" name="LastSaved">
    <vt:filetime>2025-02-16T00:00:00Z</vt:filetime>
  </property>
  <property fmtid="{D5CDD505-2E9C-101B-9397-08002B2CF9AE}" pid="5" name="Producer">
    <vt:lpwstr>www.ilovepdf.com</vt:lpwstr>
  </property>
</Properties>
</file>